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4457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 数据科学利器：tidyverse
什么是tidyverse？ tidyverse 是一系列 R 包的集合，用于数据科学，包括数据导入、清洗、整理、分析和可视化。 主要包包括：ggplot2（可视化）、dplyr（数据操作）、tidyr（数据整理）、readr（数据导入）、purrr（函数式编程）、tibble（增强数据框）。
安装和加载tidyverse r 複製程式碼 if(!require('tidyverse')) { install.packages('tidyverse') } library(tidyverse)
tidyverse 核心包简介 3.1. ggplot2 用于创建优雅的数据可视化。 r 複製程式碼 ggplot(data, aes(x = x_col, y = y_col)) + geom_point() + geom_smooth(method = "lm", se = TRUE) + theme_minimal() 3.2. dplyr 提供简洁直观的数据操作语法。 r 複製程式碼 data %&gt;% filter(condition) %&gt;% select(columns) %&gt;% mutate(new_column = operation) %&gt;% summarize(summary = function(column)) 3.3. tidyr 用于整理数据，使数据长宽格式转换更容易。 r 複製程式碼 data %&gt;% gather(key, value, -columns_to_exclude) %&gt;% spread(key, value) 3.4. readr 用于快速导入数据。 r 複製程式碼 data &lt;- read_csv("data.csv") 3.5. purrr 用于函数式编程，简化复杂的操作。 r 複製程式碼 map(data, function) 3.6. tibble 提供增强的数据框，改进了打印和子集操作。 r 複製程式碼 data &lt;- tibble(column1 = values1, column2 = values2)
综合示例 结合多个 tidyverse 包进行数据处理和可视化。
r 複製程式碼
读取数据
data &lt;- read_csv("data.csv")
数据处理和分析
result &lt;- data %&gt;% filter(!is.na(value)) %&gt;% group_by(category) %&gt;% summarize(mean_value = mean(value))
数据可视化
ggplot(result, aes(x = category, y = mean_value)) + geom_col() + ggtitle("Mean Value by Category") + theme_minimal()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在生物信息学和基因表达分析中，metadata 和 expression matrix 是两种常见的数据类型，它们在分析中扮演着重要的角色。下面是对这两种数据类型的详细说明：
Metadata
定义
Metadata（元数据）是关于数据的数据。它提供了有关样本或观测值的附加信息，通常包括实验条件、样本分组、技术细节等。
特点
描述性信息：包含描述样本或实验条件的详细信息。
辅助分析：在数据分析过程中用于分类、分组和解释结果。
结构化：通常以数据框或表格形式存储，每一行对应一个样本，每一列对应一个元数据属性。
Expression Matrix
定义
Expression matrix（表达矩阵）是一种数据矩阵，其中行代表基因或探针，列代表样本，每个单元格存储的是某个基因在某个样本中的表达值。
特点
数值型数据：包含基因在不同样本中的表达量，通常为数值型（如 RPKM、FPKM、TPM、counts）。
高维数据：通常包含大量的基因和样本，因此是高维数据矩阵。
行和列标识：行名通常为基因标识符，列名为样本标识符。
Metadata 和 Expression Matrix 的关系
结合使用：在实际分析中，metadata 和 expression matrix 通常结合使用。metadata 提供了样本的背景信息，而 expression matrix 则提供了基因表达的实际数据。
数据整合：在分析前需要将 metadata 与 expression matrix 整合，以便进行分组比较、差异表达分析和可视化等。
示例操作：
使用 dplyr 对表达矩阵进行分组和汇总。
使用 ggplot2 绘制基因表达的箱线图或热图。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RStudio Community 网站: RStudio Community 介绍: RStudio 官方的社区论坛，用户可以在这里讨论 R 语言和 RStudio 的使用问题，分享经验和解决问题。社区氛围友好，适合初学者和高级用户。
Stack Overflow 网站: R on Stack Overflow 介绍: 全球最大的编程问答社区，有大量关于 R 的问题和答案。用户可以在这里提问，回答其他用户的问题，并从中学习。
Reddit 网站: R Programming Subreddit 介绍: 一个活跃的 Reddit 社区，用户可以在这里讨论 R 语言的相关问题，分享资源和教程，并了解最新的 R 语言动态。
LinkedIn Groups 网站: R Programming Group 介绍: LinkedIn 上有多个 R 语言的讨论组，适合职业交流和学习。用户可以在这里讨论 R 语言的使用经验，分享资源和寻找合作机会。
Cross Validated (Stack Exchange) 网站: Cross Validated 介绍: 一个专注于统计、机器学习和数据分析的问答社区。用户可以在这里提问和回答与 R 语言相关的统计问题。
Data Science Stack Exchange 网站: Data Science Stack Exchange 介绍: 一个专注于数据科学的问答社区，用户可以在这里讨论 R 语言在数据科学中的应用。
Bioconductor Support 网站: Bioconductor Support 介绍: Bioconductor 是一个专注于生物信息学的 R 包集合。这个支持论坛专门用于讨论 Bioconductor 包的使用和相关问题。
R-bloggers 网站: R-bloggers 介绍: 虽然 R-bloggers 主要是一个博客聚合网站，但每篇博文下都有讨论区，用户可以在这里提问和交流意见。
Kaggle 网站: Kaggle R Discussions 介绍: Kaggle 是一个数据科学竞赛平台，用户可以在讨论区分享 R 语言的代码、数据分析技巧和竞赛心得。
Coursera Discussion Forums 网站: Coursera Data Science Courses 介绍: Coursera 提供多个与 R 语言相关的课程，每门课程都有讨论区，学员可以在这里交流学习经验，提出问题并获得帮助。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AI詠唱師也叫「提示工程師」（Prompt Engineer）、「AI溝通師」或「生成式AI設計師」等等https://www.cw.com.tw/article/5125982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在 R 中，数据框（data frame）和矩阵（matrix）是两种常用的数据结构，它们有一些显著的区别。除此之外，R 中还有其他多种数据类型。以下是对这些数据类型的详细解释：
数据框（data frame）与矩阵（matrix）的区别
数据框（data frame）
定义：数据框是一个二维的数据结构，类似于表格，每列可以包含不同类型的数据（数值、字符、因子等）。
特点：
每列可以有不同的数据类型。
常用于存储数据集，其中每行代表一个观测值，每列代表一个变量。
提供丰富的操作函数，方便进行数据处理和分析。
创建：
r
複製程式碼
df &lt;- data.frame( Name = c("John", "Jane", "Doe"), Age = c(23, 25, 28), Score = c(85, 90, 88) )
矩阵（matrix）
定义：矩阵是一个二维的数组，所有元素必须是相同类型的数据（通常是数值型或字符型）。
特点：
所有元素必须是同一类型。
常用于数学运算和线性代数计算。
创建：
r
複製程式碼
mat &lt;- matrix(1:9, nrow = 3, ncol = 3)
其他数据类型
向量（vector）
定义：向量是一个一维的数组，所有元素必须是相同类型的数据。
特点：
可以是数值型、字符型、逻辑型等。
R 中最基本的数据类型。
创建：
r
複製程式碼
num_vector &lt;- c(1, 2, 3, 4, 5) char_vector &lt;- c("a", "b", "c")
列表（list）
定义：列表是一个容器，可以包含不同类型的数据结构（向量、矩阵、数据框、甚至其他列表）。
特点：
非常灵活，可以包含任意类型和数量的数据。
创建：
r
複製程式碼
lst &lt;- list( name = "John", age = 25, scores = c(85, 90, 88), matrix = matrix(1:4, nrow = 2) )
因子（factor）
定义：因子是用于表示分类数据的对象。
特点：
用于存储分类变量（例如性别、颜色等）。
有助于统计建模和绘图。
创建：
r
複製程式碼
factor_var &lt;- factor(c("male", "female", "female", "male"))
数组（array）
定义：数组是一个多维的数据结构，可以是二维以上，所有元素必须是相同类型的数据。
特点：
用于存储多维数据。
创建：
r
複製程式碼
arr &lt;- array(1:12, dim = c(3, 4, 2))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246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35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2" indent="-342882" algn="l" defTabSz="914353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1pPr>
      <a:lvl2pPr marL="742911" indent="-285736" algn="l" defTabSz="91435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0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117" indent="-228588" algn="l" defTabSz="91435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3" indent="-228588" algn="l" defTabSz="91435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68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45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1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98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3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9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5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1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56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33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0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ithub.com/BioInPort/20240520_NCKU_R_BioInf_Plo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s://github.com/BioInPort/20240520_NCKU_R_BioInf_Plot/blob/main/Scatterplots_Multiple.R" TargetMode="External"/><Relationship Id="rId4" Type="http://schemas.openxmlformats.org/officeDocument/2006/relationships/hyperlink" Target="https://github.com/BioInPort/20240520_NCKU_R_BioInf_Plot/blob/main/Scatterplots.R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oInPort/20240520_NCKU_R_BioInf_Plot/blob/main/Scatterplots.R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jokergoo.github.io/ComplexHeatmap-reference/book" TargetMode="External"/><Relationship Id="rId5" Type="http://schemas.openxmlformats.org/officeDocument/2006/relationships/hyperlink" Target="https://r-charts.com/correlation/pheatmap/" TargetMode="External"/><Relationship Id="rId4" Type="http://schemas.openxmlformats.org/officeDocument/2006/relationships/hyperlink" Target="https://github.com/BioInPort/20240520_NCKU_R_BioInf_Plot/blob/main/Heatmap.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oInPort/20240520_NCKU_R_BioInf_Plot/blob/main/Heatmap.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jokergoo.github.io/ComplexHeatmap-reference/book" TargetMode="External"/><Relationship Id="rId4" Type="http://schemas.openxmlformats.org/officeDocument/2006/relationships/hyperlink" Target="https://r-charts.com/correlation/pheatmap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forum.posit.co/" TargetMode="External"/><Relationship Id="rId13" Type="http://schemas.openxmlformats.org/officeDocument/2006/relationships/image" Target="../media/image18.png"/><Relationship Id="rId18" Type="http://schemas.openxmlformats.org/officeDocument/2006/relationships/hyperlink" Target="https://support.bioconductor.org/" TargetMode="External"/><Relationship Id="rId3" Type="http://schemas.openxmlformats.org/officeDocument/2006/relationships/image" Target="../media/image12.png"/><Relationship Id="rId21" Type="http://schemas.openxmlformats.org/officeDocument/2006/relationships/hyperlink" Target="https://www.coursera.org/specializations/jhu-data-science" TargetMode="External"/><Relationship Id="rId7" Type="http://schemas.openxmlformats.org/officeDocument/2006/relationships/image" Target="../media/image16.png"/><Relationship Id="rId12" Type="http://schemas.openxmlformats.org/officeDocument/2006/relationships/image" Target="../media/image17.png"/><Relationship Id="rId17" Type="http://schemas.openxmlformats.org/officeDocument/2006/relationships/hyperlink" Target="https://github.com/trending/r" TargetMode="External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21.png"/><Relationship Id="rId20" Type="http://schemas.openxmlformats.org/officeDocument/2006/relationships/hyperlink" Target="https://www.kaggle.com/datasets/stackoverflow/rquestions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hyperlink" Target="https://stats.stackexchange.com/" TargetMode="External"/><Relationship Id="rId5" Type="http://schemas.openxmlformats.org/officeDocument/2006/relationships/image" Target="../media/image14.png"/><Relationship Id="rId15" Type="http://schemas.openxmlformats.org/officeDocument/2006/relationships/image" Target="../media/image20.png"/><Relationship Id="rId10" Type="http://schemas.openxmlformats.org/officeDocument/2006/relationships/hyperlink" Target="https://www.reddit.com/r/rprogramming/" TargetMode="External"/><Relationship Id="rId19" Type="http://schemas.openxmlformats.org/officeDocument/2006/relationships/hyperlink" Target="https://www.r-bloggers.com/" TargetMode="External"/><Relationship Id="rId4" Type="http://schemas.openxmlformats.org/officeDocument/2006/relationships/image" Target="../media/image13.png"/><Relationship Id="rId9" Type="http://schemas.openxmlformats.org/officeDocument/2006/relationships/hyperlink" Target="https://stackoverflow.com/questions/tagged/r" TargetMode="External"/><Relationship Id="rId1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oInPort/20240520_NCKU_R_BioInf_Plot/blob/main/Scatterplots_Multiple.R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chatgpt.com/g/g-gU2qvhSVL-r-language-assistant" TargetMode="External"/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hatgpt.com/g/g-kTOSbGUHM-r-learning-helper" TargetMode="External"/><Relationship Id="rId11" Type="http://schemas.openxmlformats.org/officeDocument/2006/relationships/image" Target="../media/image27.png"/><Relationship Id="rId5" Type="http://schemas.openxmlformats.org/officeDocument/2006/relationships/image" Target="../media/image24.png"/><Relationship Id="rId10" Type="http://schemas.openxmlformats.org/officeDocument/2006/relationships/hyperlink" Target="https://chatgpt.com/g/g-E9SpbgXOO-r-visualization-expert" TargetMode="External"/><Relationship Id="rId4" Type="http://schemas.openxmlformats.org/officeDocument/2006/relationships/hyperlink" Target="https://liff.line.me/1645278921-kWRPP32q/?accountId=121ulhzv" TargetMode="External"/><Relationship Id="rId9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BioInPort" TargetMode="Externa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viewer?embedded=true&amp;url=https%3A%2F%2Frstudio.github.io%2Fcheatsheets%2Fbase-r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github.io/cheatsheets/html/data-transformation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gplot2.tidyverse.org/articles/ggplot2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rstudio.github.io/cheatsheets/html/data-visualization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gplot2.tidyverse.org/articles/ggplot2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rstudio.github.io/cheatsheets/html/data-visualizatio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01202" y="1874954"/>
            <a:ext cx="471428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4374"/>
              </a:lnSpc>
            </a:pPr>
            <a:r>
              <a:rPr lang="en-US" sz="3499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使用R進行生物資訊作圖</a:t>
            </a:r>
            <a:endParaRPr lang="en-US" sz="3499" dirty="0"/>
          </a:p>
        </p:txBody>
      </p:sp>
      <p:sp>
        <p:nvSpPr>
          <p:cNvPr id="6" name="Text 3"/>
          <p:cNvSpPr/>
          <p:nvPr/>
        </p:nvSpPr>
        <p:spPr>
          <a:xfrm>
            <a:off x="6319607" y="2680287"/>
            <a:ext cx="7477601" cy="3554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2024/05/20</a:t>
            </a:r>
            <a:endParaRPr lang="en-US" sz="1751" dirty="0"/>
          </a:p>
        </p:txBody>
      </p:sp>
      <p:sp>
        <p:nvSpPr>
          <p:cNvPr id="7" name="Text 4"/>
          <p:cNvSpPr/>
          <p:nvPr/>
        </p:nvSpPr>
        <p:spPr>
          <a:xfrm>
            <a:off x="6319607" y="3458125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799"/>
              </a:lnSpc>
            </a:pPr>
            <a:r>
              <a:rPr lang="en-US" sz="17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- BioInPort/20240520_NCKU_R_BioInf_Plot: Data analysis, gragh preparation, statistics with R</a:t>
            </a:r>
            <a:endParaRPr lang="en-US" sz="1751" dirty="0"/>
          </a:p>
        </p:txBody>
      </p:sp>
      <p:sp>
        <p:nvSpPr>
          <p:cNvPr id="8" name="Shape 5"/>
          <p:cNvSpPr/>
          <p:nvPr/>
        </p:nvSpPr>
        <p:spPr>
          <a:xfrm>
            <a:off x="9880640" y="4246315"/>
            <a:ext cx="355404" cy="355404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0" name="Text 6"/>
          <p:cNvSpPr/>
          <p:nvPr/>
        </p:nvSpPr>
        <p:spPr>
          <a:xfrm>
            <a:off x="11702562" y="7518661"/>
            <a:ext cx="2659380" cy="3888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063"/>
              </a:lnSpc>
            </a:pPr>
            <a:r>
              <a:rPr lang="en-US" sz="2187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Chia-Jung Chang</a:t>
            </a:r>
            <a:endParaRPr lang="en-US" sz="2187" dirty="0"/>
          </a:p>
        </p:txBody>
      </p:sp>
      <p:pic>
        <p:nvPicPr>
          <p:cNvPr id="11" name="圖片 10">
            <a:hlinkClick r:id="rId4"/>
            <a:extLst>
              <a:ext uri="{FF2B5EF4-FFF2-40B4-BE49-F238E27FC236}">
                <a16:creationId xmlns:a16="http://schemas.microsoft.com/office/drawing/2014/main" id="{16CFC1BC-DF1F-A1BE-C431-0C3A11ADD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6350" y="4424017"/>
            <a:ext cx="2316480" cy="231648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426DF0DB-D1C2-2890-FD55-40EC0B6CDCD4}"/>
              </a:ext>
            </a:extLst>
          </p:cNvPr>
          <p:cNvSpPr txBox="1"/>
          <p:nvPr/>
        </p:nvSpPr>
        <p:spPr>
          <a:xfrm>
            <a:off x="8896350" y="6672659"/>
            <a:ext cx="2644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https://reurl.cc/3X4ER0</a:t>
            </a:r>
            <a:endParaRPr lang="zh-TW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037999" y="838562"/>
            <a:ext cx="57484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資料科學利器: tidyverse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9" y="2088361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什麼是tidyverse？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9" y="2727014"/>
            <a:ext cx="5339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tidyverse 是一系列 R 套件的集合，用於資料科學，包括資料匯入、清理、整理、分析和視覺化。</a:t>
            </a:r>
            <a:endParaRPr lang="en-US" sz="1751" dirty="0"/>
          </a:p>
        </p:txBody>
      </p:sp>
      <p:sp>
        <p:nvSpPr>
          <p:cNvPr id="7" name="Text 5"/>
          <p:cNvSpPr/>
          <p:nvPr/>
        </p:nvSpPr>
        <p:spPr>
          <a:xfrm>
            <a:off x="2037999" y="3637719"/>
            <a:ext cx="5339001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主要套件包括：ggplot2（視覺化）、dplyr（資料操作）、tidyr（資料整理）、readr（資料匯入）、purrr（函數式編程）、tibble（增強資料框）。</a:t>
            </a:r>
            <a:endParaRPr lang="en-US" sz="1751" dirty="0"/>
          </a:p>
        </p:txBody>
      </p:sp>
      <p:sp>
        <p:nvSpPr>
          <p:cNvPr id="8" name="Text 6"/>
          <p:cNvSpPr/>
          <p:nvPr/>
        </p:nvSpPr>
        <p:spPr>
          <a:xfrm>
            <a:off x="7926594" y="2088363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安裝和載入tidyverse</a:t>
            </a:r>
            <a:endParaRPr lang="en-US" sz="2624" dirty="0"/>
          </a:p>
        </p:txBody>
      </p:sp>
      <p:sp>
        <p:nvSpPr>
          <p:cNvPr id="9" name="Shape 7"/>
          <p:cNvSpPr/>
          <p:nvPr/>
        </p:nvSpPr>
        <p:spPr>
          <a:xfrm>
            <a:off x="7926587" y="2754756"/>
            <a:ext cx="4673322" cy="1754743"/>
          </a:xfrm>
          <a:prstGeom prst="roundRect">
            <a:avLst>
              <a:gd name="adj" fmla="val 5698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0" name="Shape 8"/>
          <p:cNvSpPr/>
          <p:nvPr/>
        </p:nvSpPr>
        <p:spPr>
          <a:xfrm>
            <a:off x="7915514" y="2754756"/>
            <a:ext cx="4695468" cy="1754743"/>
          </a:xfrm>
          <a:prstGeom prst="roundRect">
            <a:avLst>
              <a:gd name="adj" fmla="val 1899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1" name="Text 9"/>
          <p:cNvSpPr/>
          <p:nvPr/>
        </p:nvSpPr>
        <p:spPr>
          <a:xfrm>
            <a:off x="8137693" y="2921319"/>
            <a:ext cx="425112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if(!require('tidyverse')) {</a:t>
            </a:r>
            <a:endParaRPr lang="en-US" sz="1751" dirty="0"/>
          </a:p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install.packages('tidyverse')</a:t>
            </a:r>
            <a:endParaRPr lang="en-US" sz="1751" dirty="0"/>
          </a:p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1" dirty="0"/>
          </a:p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library(tidyverse)</a:t>
            </a:r>
            <a:endParaRPr lang="en-US" sz="1751" dirty="0"/>
          </a:p>
        </p:txBody>
      </p:sp>
      <p:pic>
        <p:nvPicPr>
          <p:cNvPr id="12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6" y="5153740"/>
            <a:ext cx="10554414" cy="22371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037996" y="1480905"/>
            <a:ext cx="60425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資料科學利器：tidyverse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4" y="2619618"/>
            <a:ext cx="5166122" cy="1650803"/>
          </a:xfrm>
          <a:prstGeom prst="roundRect">
            <a:avLst>
              <a:gd name="adj" fmla="val 605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Text 4"/>
          <p:cNvSpPr/>
          <p:nvPr/>
        </p:nvSpPr>
        <p:spPr>
          <a:xfrm>
            <a:off x="2267787" y="2849405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讀取數據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90" y="3329822"/>
            <a:ext cx="4706541" cy="3554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使用read_csv()等函數從CSV文件中讀取數據。</a:t>
            </a:r>
            <a:endParaRPr lang="en-US" sz="1751" dirty="0"/>
          </a:p>
        </p:txBody>
      </p:sp>
      <p:sp>
        <p:nvSpPr>
          <p:cNvPr id="8" name="Shape 6"/>
          <p:cNvSpPr/>
          <p:nvPr/>
        </p:nvSpPr>
        <p:spPr>
          <a:xfrm>
            <a:off x="7426286" y="2619620"/>
            <a:ext cx="5166122" cy="1650803"/>
          </a:xfrm>
          <a:prstGeom prst="roundRect">
            <a:avLst>
              <a:gd name="adj" fmla="val 605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9" name="Text 7"/>
          <p:cNvSpPr/>
          <p:nvPr/>
        </p:nvSpPr>
        <p:spPr>
          <a:xfrm>
            <a:off x="7656083" y="2849405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數據清理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56083" y="3329829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使用filter()、mutate()等函數進行數據清理，例如過濾缺失值、轉換數據類型等。</a:t>
            </a:r>
            <a:endParaRPr lang="en-US" sz="1751" dirty="0"/>
          </a:p>
        </p:txBody>
      </p:sp>
      <p:sp>
        <p:nvSpPr>
          <p:cNvPr id="11" name="Shape 9"/>
          <p:cNvSpPr/>
          <p:nvPr/>
        </p:nvSpPr>
        <p:spPr>
          <a:xfrm>
            <a:off x="2037994" y="4492591"/>
            <a:ext cx="5166122" cy="1650803"/>
          </a:xfrm>
          <a:prstGeom prst="roundRect">
            <a:avLst>
              <a:gd name="adj" fmla="val 605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2" name="Text 10"/>
          <p:cNvSpPr/>
          <p:nvPr/>
        </p:nvSpPr>
        <p:spPr>
          <a:xfrm>
            <a:off x="2267787" y="4722377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數據變換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67790" y="5202798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使用select()、mutate()等函數進行數據變換，例如選擇列、創建新列等。</a:t>
            </a:r>
            <a:endParaRPr lang="en-US" sz="1751" dirty="0"/>
          </a:p>
        </p:txBody>
      </p:sp>
      <p:sp>
        <p:nvSpPr>
          <p:cNvPr id="14" name="Shape 12"/>
          <p:cNvSpPr/>
          <p:nvPr/>
        </p:nvSpPr>
        <p:spPr>
          <a:xfrm>
            <a:off x="7426286" y="4492593"/>
            <a:ext cx="5166122" cy="1650803"/>
          </a:xfrm>
          <a:prstGeom prst="roundRect">
            <a:avLst>
              <a:gd name="adj" fmla="val 605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5" name="Text 13"/>
          <p:cNvSpPr/>
          <p:nvPr/>
        </p:nvSpPr>
        <p:spPr>
          <a:xfrm>
            <a:off x="7656083" y="4722377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數據匯總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56083" y="5202800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使用summarize()、group_by()等函數對數據進行匯總和分組。</a:t>
            </a:r>
            <a:endParaRPr lang="en-US" sz="1751" dirty="0"/>
          </a:p>
        </p:txBody>
      </p:sp>
      <p:sp>
        <p:nvSpPr>
          <p:cNvPr id="17" name="Text 15"/>
          <p:cNvSpPr/>
          <p:nvPr/>
        </p:nvSpPr>
        <p:spPr>
          <a:xfrm>
            <a:off x="2037996" y="6393300"/>
            <a:ext cx="10554414" cy="3554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Tidyverse</a:t>
            </a:r>
            <a:endParaRPr lang="en-US" sz="175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7"/>
            <a:ext cx="14630400" cy="8233053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418761" y="566863"/>
            <a:ext cx="5154097" cy="644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073"/>
              </a:lnSpc>
            </a:pPr>
            <a:r>
              <a:rPr lang="en-US" sz="4059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實例操作: 繪製散點圖</a:t>
            </a:r>
            <a:endParaRPr lang="en-US" sz="4059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162" y="1655266"/>
            <a:ext cx="5568384" cy="49927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469302" y="6774422"/>
            <a:ext cx="9792772" cy="329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597"/>
              </a:lnSpc>
            </a:pPr>
            <a:endParaRPr lang="en-US" sz="1624" dirty="0"/>
          </a:p>
        </p:txBody>
      </p:sp>
      <p:sp>
        <p:nvSpPr>
          <p:cNvPr id="7" name="Text 4"/>
          <p:cNvSpPr/>
          <p:nvPr/>
        </p:nvSpPr>
        <p:spPr>
          <a:xfrm>
            <a:off x="2105946" y="7165349"/>
            <a:ext cx="9792772" cy="329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597"/>
              </a:lnSpc>
            </a:pPr>
            <a:r>
              <a:rPr lang="en-US" sz="1600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20240520_NCKU_R_BioInf_Plot/Scatterplots.R at main · BioInPort/20240520_NCKU_R_BioInf_Plot</a:t>
            </a:r>
            <a:endParaRPr lang="en-US" sz="16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0E9892A6-9733-2308-EFA7-36F9B333432A}"/>
              </a:ext>
            </a:extLst>
          </p:cNvPr>
          <p:cNvSpPr/>
          <p:nvPr/>
        </p:nvSpPr>
        <p:spPr>
          <a:xfrm>
            <a:off x="2105951" y="7577332"/>
            <a:ext cx="11180008" cy="5912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27"/>
              </a:lnSpc>
            </a:pPr>
            <a:r>
              <a:rPr lang="en-US" sz="1600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20240520_NCKU_R_BioInf_Plot/Scatterplots_Multiple.R at main · BioInPort/20240520_NCKU_R_BioInf_Plot</a:t>
            </a:r>
            <a:endParaRPr lang="en-US" sz="16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51DCC70-D526-07EA-2046-64E1CB95593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092" r="16472"/>
          <a:stretch/>
        </p:blipFill>
        <p:spPr>
          <a:xfrm>
            <a:off x="7002332" y="1620755"/>
            <a:ext cx="5568384" cy="507160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525794" y="554716"/>
            <a:ext cx="5041462" cy="6300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963"/>
              </a:lnSpc>
            </a:pPr>
            <a:r>
              <a:rPr lang="en-US" sz="397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實例操作: 繪製散點圖</a:t>
            </a:r>
            <a:endParaRPr lang="en-US" sz="3971" dirty="0"/>
          </a:p>
        </p:txBody>
      </p:sp>
      <p:sp>
        <p:nvSpPr>
          <p:cNvPr id="5" name="Shape 3"/>
          <p:cNvSpPr/>
          <p:nvPr/>
        </p:nvSpPr>
        <p:spPr>
          <a:xfrm>
            <a:off x="7295080" y="1588059"/>
            <a:ext cx="40242" cy="5537360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6" name="Shape 4"/>
          <p:cNvSpPr/>
          <p:nvPr/>
        </p:nvSpPr>
        <p:spPr>
          <a:xfrm>
            <a:off x="6382591" y="1952271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7" name="Shape 5"/>
          <p:cNvSpPr/>
          <p:nvPr/>
        </p:nvSpPr>
        <p:spPr>
          <a:xfrm>
            <a:off x="7088387" y="1745575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" name="Text 6"/>
          <p:cNvSpPr/>
          <p:nvPr/>
        </p:nvSpPr>
        <p:spPr>
          <a:xfrm>
            <a:off x="7258528" y="1783325"/>
            <a:ext cx="113228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381" dirty="0"/>
          </a:p>
        </p:txBody>
      </p:sp>
      <p:sp>
        <p:nvSpPr>
          <p:cNvPr id="9" name="Text 7"/>
          <p:cNvSpPr/>
          <p:nvPr/>
        </p:nvSpPr>
        <p:spPr>
          <a:xfrm>
            <a:off x="3685461" y="1789636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載入資料和套件</a:t>
            </a:r>
            <a:endParaRPr lang="en-US" sz="1984" dirty="0"/>
          </a:p>
        </p:txBody>
      </p:sp>
      <p:sp>
        <p:nvSpPr>
          <p:cNvPr id="10" name="Text 8"/>
          <p:cNvSpPr/>
          <p:nvPr/>
        </p:nvSpPr>
        <p:spPr>
          <a:xfrm>
            <a:off x="2525797" y="2225642"/>
            <a:ext cx="3680341" cy="322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首先，載入所需的資料和套件。</a:t>
            </a:r>
            <a:endParaRPr lang="en-US" sz="1588" dirty="0"/>
          </a:p>
        </p:txBody>
      </p:sp>
      <p:sp>
        <p:nvSpPr>
          <p:cNvPr id="11" name="Shape 9"/>
          <p:cNvSpPr/>
          <p:nvPr/>
        </p:nvSpPr>
        <p:spPr>
          <a:xfrm>
            <a:off x="7542022" y="2960372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2" name="Shape 10"/>
          <p:cNvSpPr/>
          <p:nvPr/>
        </p:nvSpPr>
        <p:spPr>
          <a:xfrm>
            <a:off x="7088387" y="2753679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1"/>
          <p:cNvSpPr/>
          <p:nvPr/>
        </p:nvSpPr>
        <p:spPr>
          <a:xfrm>
            <a:off x="7238049" y="2791429"/>
            <a:ext cx="154188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381" dirty="0"/>
          </a:p>
        </p:txBody>
      </p:sp>
      <p:sp>
        <p:nvSpPr>
          <p:cNvPr id="14" name="Text 12"/>
          <p:cNvSpPr/>
          <p:nvPr/>
        </p:nvSpPr>
        <p:spPr>
          <a:xfrm>
            <a:off x="8424267" y="2797739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建立基礎散點圖</a:t>
            </a:r>
            <a:endParaRPr lang="en-US" sz="1984" dirty="0"/>
          </a:p>
        </p:txBody>
      </p:sp>
      <p:sp>
        <p:nvSpPr>
          <p:cNvPr id="15" name="Text 13"/>
          <p:cNvSpPr/>
          <p:nvPr/>
        </p:nvSpPr>
        <p:spPr>
          <a:xfrm>
            <a:off x="8424275" y="3233746"/>
            <a:ext cx="3680341" cy="645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使用ggplot()函式建立基礎散點圖，並使用geom_point()函式添加資料點。</a:t>
            </a:r>
            <a:endParaRPr lang="en-US" sz="1588" dirty="0"/>
          </a:p>
        </p:txBody>
      </p:sp>
      <p:sp>
        <p:nvSpPr>
          <p:cNvPr id="16" name="Shape 14"/>
          <p:cNvSpPr/>
          <p:nvPr/>
        </p:nvSpPr>
        <p:spPr>
          <a:xfrm>
            <a:off x="6382591" y="3867746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7" name="Shape 15"/>
          <p:cNvSpPr/>
          <p:nvPr/>
        </p:nvSpPr>
        <p:spPr>
          <a:xfrm>
            <a:off x="7088387" y="3661055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8" name="Text 16"/>
          <p:cNvSpPr/>
          <p:nvPr/>
        </p:nvSpPr>
        <p:spPr>
          <a:xfrm>
            <a:off x="7241270" y="3698804"/>
            <a:ext cx="147757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381" dirty="0"/>
          </a:p>
        </p:txBody>
      </p:sp>
      <p:sp>
        <p:nvSpPr>
          <p:cNvPr id="19" name="Text 17"/>
          <p:cNvSpPr/>
          <p:nvPr/>
        </p:nvSpPr>
        <p:spPr>
          <a:xfrm>
            <a:off x="3685461" y="3705113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添加回歸線和相關性</a:t>
            </a:r>
            <a:endParaRPr lang="en-US" sz="1984" dirty="0"/>
          </a:p>
        </p:txBody>
      </p:sp>
      <p:sp>
        <p:nvSpPr>
          <p:cNvPr id="20" name="Text 18"/>
          <p:cNvSpPr/>
          <p:nvPr/>
        </p:nvSpPr>
        <p:spPr>
          <a:xfrm>
            <a:off x="2525797" y="4141115"/>
            <a:ext cx="3680341" cy="967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使用geom_smooth()函式添加回歸線，並使用annotate()函式添加相關係數R和P值。</a:t>
            </a:r>
            <a:endParaRPr lang="en-US" sz="1588" dirty="0"/>
          </a:p>
        </p:txBody>
      </p:sp>
      <p:sp>
        <p:nvSpPr>
          <p:cNvPr id="21" name="Shape 19"/>
          <p:cNvSpPr/>
          <p:nvPr/>
        </p:nvSpPr>
        <p:spPr>
          <a:xfrm>
            <a:off x="7542022" y="4872041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2" name="Shape 20"/>
          <p:cNvSpPr/>
          <p:nvPr/>
        </p:nvSpPr>
        <p:spPr>
          <a:xfrm>
            <a:off x="7088387" y="4665347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3" name="Text 21"/>
          <p:cNvSpPr/>
          <p:nvPr/>
        </p:nvSpPr>
        <p:spPr>
          <a:xfrm>
            <a:off x="7233643" y="4703096"/>
            <a:ext cx="163116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381" dirty="0"/>
          </a:p>
        </p:txBody>
      </p:sp>
      <p:sp>
        <p:nvSpPr>
          <p:cNvPr id="24" name="Text 22"/>
          <p:cNvSpPr/>
          <p:nvPr/>
        </p:nvSpPr>
        <p:spPr>
          <a:xfrm>
            <a:off x="8424267" y="4709405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美化圖表</a:t>
            </a:r>
            <a:endParaRPr lang="en-US" sz="1984" dirty="0"/>
          </a:p>
        </p:txBody>
      </p:sp>
      <p:sp>
        <p:nvSpPr>
          <p:cNvPr id="25" name="Text 23"/>
          <p:cNvSpPr/>
          <p:nvPr/>
        </p:nvSpPr>
        <p:spPr>
          <a:xfrm>
            <a:off x="8424275" y="5145413"/>
            <a:ext cx="3680341" cy="645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透過調整主題、標題、座標軸等，使圖表更加美觀。</a:t>
            </a:r>
            <a:endParaRPr lang="en-US" sz="1588" dirty="0"/>
          </a:p>
        </p:txBody>
      </p:sp>
      <p:sp>
        <p:nvSpPr>
          <p:cNvPr id="26" name="Shape 24"/>
          <p:cNvSpPr/>
          <p:nvPr/>
        </p:nvSpPr>
        <p:spPr>
          <a:xfrm>
            <a:off x="6382591" y="5876451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7" name="Shape 25"/>
          <p:cNvSpPr/>
          <p:nvPr/>
        </p:nvSpPr>
        <p:spPr>
          <a:xfrm>
            <a:off x="7088387" y="5669758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8" name="Text 26"/>
          <p:cNvSpPr/>
          <p:nvPr/>
        </p:nvSpPr>
        <p:spPr>
          <a:xfrm>
            <a:off x="7241030" y="5707508"/>
            <a:ext cx="148353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5</a:t>
            </a:r>
            <a:endParaRPr lang="en-US" sz="2381" dirty="0"/>
          </a:p>
        </p:txBody>
      </p:sp>
      <p:sp>
        <p:nvSpPr>
          <p:cNvPr id="29" name="Text 27"/>
          <p:cNvSpPr/>
          <p:nvPr/>
        </p:nvSpPr>
        <p:spPr>
          <a:xfrm>
            <a:off x="3685461" y="5713817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匯出圖表</a:t>
            </a:r>
            <a:endParaRPr lang="en-US" sz="1984" dirty="0"/>
          </a:p>
        </p:txBody>
      </p:sp>
      <p:sp>
        <p:nvSpPr>
          <p:cNvPr id="30" name="Text 28"/>
          <p:cNvSpPr/>
          <p:nvPr/>
        </p:nvSpPr>
        <p:spPr>
          <a:xfrm>
            <a:off x="2525797" y="6149822"/>
            <a:ext cx="3680341" cy="645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最後，將圖表匯出為PDF、TIFF或JPG格式的檔案。</a:t>
            </a:r>
            <a:endParaRPr lang="en-US" sz="1588" dirty="0"/>
          </a:p>
        </p:txBody>
      </p:sp>
      <p:sp>
        <p:nvSpPr>
          <p:cNvPr id="31" name="Text 29"/>
          <p:cNvSpPr/>
          <p:nvPr/>
        </p:nvSpPr>
        <p:spPr>
          <a:xfrm>
            <a:off x="2525793" y="7352236"/>
            <a:ext cx="9578816" cy="322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541"/>
              </a:lnSpc>
            </a:pPr>
            <a:r>
              <a:rPr lang="en-US" sz="1588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20240520_NCKU_R_BioInf_Plot/Scatterplots.R at main · BioInPort/20240520_NCKU_R_BioInf_Plot</a:t>
            </a:r>
            <a:endParaRPr lang="en-US" sz="1588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3545807" y="437562"/>
            <a:ext cx="3967759" cy="4960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905"/>
              </a:lnSpc>
            </a:pPr>
            <a:r>
              <a:rPr lang="en-US" sz="31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實例操作: 繪製熱圖</a:t>
            </a:r>
            <a:endParaRPr lang="en-US" sz="312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809" y="1250998"/>
            <a:ext cx="7538799" cy="524398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545809" y="6673461"/>
            <a:ext cx="7538799" cy="2538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0"/>
              </a:lnSpc>
            </a:pPr>
            <a:r>
              <a:rPr lang="en-US" sz="12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20240520_NCKU_R_BioInf_Plot/Heatmap.R at main · BioInPort/20240520_NCKU_R_BioInf_Plot</a:t>
            </a:r>
            <a:endParaRPr lang="en-US" sz="1251" dirty="0"/>
          </a:p>
        </p:txBody>
      </p:sp>
      <p:sp>
        <p:nvSpPr>
          <p:cNvPr id="7" name="Text 4"/>
          <p:cNvSpPr/>
          <p:nvPr/>
        </p:nvSpPr>
        <p:spPr>
          <a:xfrm>
            <a:off x="3545809" y="7105777"/>
            <a:ext cx="7538799" cy="2538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0"/>
              </a:lnSpc>
            </a:pPr>
            <a:r>
              <a:rPr lang="en-US" sz="12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pheatmap function in R</a:t>
            </a:r>
            <a:endParaRPr lang="en-US" sz="1251" dirty="0"/>
          </a:p>
        </p:txBody>
      </p:sp>
      <p:sp>
        <p:nvSpPr>
          <p:cNvPr id="8" name="Text 5"/>
          <p:cNvSpPr/>
          <p:nvPr/>
        </p:nvSpPr>
        <p:spPr>
          <a:xfrm>
            <a:off x="3545809" y="7538092"/>
            <a:ext cx="7538799" cy="2538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0"/>
              </a:lnSpc>
            </a:pPr>
            <a:r>
              <a:rPr lang="en-US" sz="12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About | ComplexHeatmap Complete Reference</a:t>
            </a:r>
            <a:endParaRPr lang="en-US" sz="125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3000732" y="499951"/>
            <a:ext cx="4541520" cy="567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471"/>
              </a:lnSpc>
            </a:pPr>
            <a:r>
              <a:rPr lang="en-US" sz="3576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實例操作: 繪製熱圖</a:t>
            </a:r>
            <a:endParaRPr lang="en-US" sz="3576" dirty="0"/>
          </a:p>
        </p:txBody>
      </p:sp>
      <p:sp>
        <p:nvSpPr>
          <p:cNvPr id="5" name="Shape 3"/>
          <p:cNvSpPr/>
          <p:nvPr/>
        </p:nvSpPr>
        <p:spPr>
          <a:xfrm>
            <a:off x="7296990" y="1430782"/>
            <a:ext cx="36315" cy="481393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6" name="Shape 4"/>
          <p:cNvSpPr/>
          <p:nvPr/>
        </p:nvSpPr>
        <p:spPr>
          <a:xfrm>
            <a:off x="6474982" y="1758858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7" name="Shape 5"/>
          <p:cNvSpPr/>
          <p:nvPr/>
        </p:nvSpPr>
        <p:spPr>
          <a:xfrm>
            <a:off x="7110772" y="1572700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" name="Text 6"/>
          <p:cNvSpPr/>
          <p:nvPr/>
        </p:nvSpPr>
        <p:spPr>
          <a:xfrm>
            <a:off x="7264130" y="1606636"/>
            <a:ext cx="101919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147" dirty="0"/>
          </a:p>
        </p:txBody>
      </p:sp>
      <p:sp>
        <p:nvSpPr>
          <p:cNvPr id="9" name="Text 7"/>
          <p:cNvSpPr/>
          <p:nvPr/>
        </p:nvSpPr>
        <p:spPr>
          <a:xfrm>
            <a:off x="4045268" y="1612345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載入資料和套件</a:t>
            </a:r>
            <a:endParaRPr lang="en-US" sz="1788" dirty="0"/>
          </a:p>
        </p:txBody>
      </p:sp>
      <p:sp>
        <p:nvSpPr>
          <p:cNvPr id="10" name="Text 8"/>
          <p:cNvSpPr/>
          <p:nvPr/>
        </p:nvSpPr>
        <p:spPr>
          <a:xfrm>
            <a:off x="3000734" y="2005020"/>
            <a:ext cx="3315296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首先，載入表達資料和所需套件如pheatmap。</a:t>
            </a:r>
            <a:endParaRPr lang="en-US" sz="1431" dirty="0"/>
          </a:p>
        </p:txBody>
      </p:sp>
      <p:sp>
        <p:nvSpPr>
          <p:cNvPr id="11" name="Shape 9"/>
          <p:cNvSpPr/>
          <p:nvPr/>
        </p:nvSpPr>
        <p:spPr>
          <a:xfrm>
            <a:off x="7519399" y="2667066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2" name="Shape 10"/>
          <p:cNvSpPr/>
          <p:nvPr/>
        </p:nvSpPr>
        <p:spPr>
          <a:xfrm>
            <a:off x="7110772" y="2480908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1"/>
          <p:cNvSpPr/>
          <p:nvPr/>
        </p:nvSpPr>
        <p:spPr>
          <a:xfrm>
            <a:off x="7245555" y="2514845"/>
            <a:ext cx="138947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147" dirty="0"/>
          </a:p>
        </p:txBody>
      </p:sp>
      <p:sp>
        <p:nvSpPr>
          <p:cNvPr id="14" name="Text 12"/>
          <p:cNvSpPr/>
          <p:nvPr/>
        </p:nvSpPr>
        <p:spPr>
          <a:xfrm>
            <a:off x="8314134" y="2520554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準備註釋資料</a:t>
            </a:r>
            <a:endParaRPr lang="en-US" sz="1788" dirty="0"/>
          </a:p>
        </p:txBody>
      </p:sp>
      <p:sp>
        <p:nvSpPr>
          <p:cNvPr id="15" name="Text 13"/>
          <p:cNvSpPr/>
          <p:nvPr/>
        </p:nvSpPr>
        <p:spPr>
          <a:xfrm>
            <a:off x="8314140" y="2913221"/>
            <a:ext cx="3315415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準備行註釋資料，例如分組信息等。</a:t>
            </a:r>
            <a:endParaRPr lang="en-US" sz="1431" dirty="0"/>
          </a:p>
        </p:txBody>
      </p:sp>
      <p:sp>
        <p:nvSpPr>
          <p:cNvPr id="16" name="Shape 14"/>
          <p:cNvSpPr/>
          <p:nvPr/>
        </p:nvSpPr>
        <p:spPr>
          <a:xfrm>
            <a:off x="6474982" y="3484430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7" name="Shape 15"/>
          <p:cNvSpPr/>
          <p:nvPr/>
        </p:nvSpPr>
        <p:spPr>
          <a:xfrm>
            <a:off x="7110772" y="3298272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8" name="Text 16"/>
          <p:cNvSpPr/>
          <p:nvPr/>
        </p:nvSpPr>
        <p:spPr>
          <a:xfrm>
            <a:off x="7248525" y="3332209"/>
            <a:ext cx="133112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147" dirty="0"/>
          </a:p>
        </p:txBody>
      </p:sp>
      <p:sp>
        <p:nvSpPr>
          <p:cNvPr id="19" name="Text 17"/>
          <p:cNvSpPr/>
          <p:nvPr/>
        </p:nvSpPr>
        <p:spPr>
          <a:xfrm>
            <a:off x="4045268" y="3337918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設置熱圖參數</a:t>
            </a:r>
            <a:endParaRPr lang="en-US" sz="1788" dirty="0"/>
          </a:p>
        </p:txBody>
      </p:sp>
      <p:sp>
        <p:nvSpPr>
          <p:cNvPr id="20" name="Text 18"/>
          <p:cNvSpPr/>
          <p:nvPr/>
        </p:nvSpPr>
        <p:spPr>
          <a:xfrm>
            <a:off x="3000734" y="3730586"/>
            <a:ext cx="3315296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設置熱圖的聚類方式、註釋顏色等參數。</a:t>
            </a:r>
            <a:endParaRPr lang="en-US" sz="1431" dirty="0"/>
          </a:p>
        </p:txBody>
      </p:sp>
      <p:sp>
        <p:nvSpPr>
          <p:cNvPr id="21" name="Shape 19"/>
          <p:cNvSpPr/>
          <p:nvPr/>
        </p:nvSpPr>
        <p:spPr>
          <a:xfrm>
            <a:off x="7519399" y="4301914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2" name="Shape 20"/>
          <p:cNvSpPr/>
          <p:nvPr/>
        </p:nvSpPr>
        <p:spPr>
          <a:xfrm>
            <a:off x="7110772" y="4115756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3" name="Text 21"/>
          <p:cNvSpPr/>
          <p:nvPr/>
        </p:nvSpPr>
        <p:spPr>
          <a:xfrm>
            <a:off x="7241626" y="4149692"/>
            <a:ext cx="146923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147" dirty="0"/>
          </a:p>
        </p:txBody>
      </p:sp>
      <p:sp>
        <p:nvSpPr>
          <p:cNvPr id="24" name="Text 22"/>
          <p:cNvSpPr/>
          <p:nvPr/>
        </p:nvSpPr>
        <p:spPr>
          <a:xfrm>
            <a:off x="8314134" y="4155402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繪製熱圖</a:t>
            </a:r>
            <a:endParaRPr lang="en-US" sz="1788" dirty="0"/>
          </a:p>
        </p:txBody>
      </p:sp>
      <p:sp>
        <p:nvSpPr>
          <p:cNvPr id="25" name="Text 23"/>
          <p:cNvSpPr/>
          <p:nvPr/>
        </p:nvSpPr>
        <p:spPr>
          <a:xfrm>
            <a:off x="8314140" y="4548076"/>
            <a:ext cx="3315415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使用pheatmap()函數繪製熱圖，並根據需要進行美化。</a:t>
            </a:r>
            <a:endParaRPr lang="en-US" sz="1431" dirty="0"/>
          </a:p>
        </p:txBody>
      </p:sp>
      <p:sp>
        <p:nvSpPr>
          <p:cNvPr id="26" name="Shape 24"/>
          <p:cNvSpPr/>
          <p:nvPr/>
        </p:nvSpPr>
        <p:spPr>
          <a:xfrm>
            <a:off x="6474982" y="5119395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7" name="Shape 25"/>
          <p:cNvSpPr/>
          <p:nvPr/>
        </p:nvSpPr>
        <p:spPr>
          <a:xfrm>
            <a:off x="7110772" y="4933240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8" name="Text 26"/>
          <p:cNvSpPr/>
          <p:nvPr/>
        </p:nvSpPr>
        <p:spPr>
          <a:xfrm>
            <a:off x="7248288" y="4967176"/>
            <a:ext cx="133588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5</a:t>
            </a:r>
            <a:endParaRPr lang="en-US" sz="2147" dirty="0"/>
          </a:p>
        </p:txBody>
      </p:sp>
      <p:sp>
        <p:nvSpPr>
          <p:cNvPr id="29" name="Text 27"/>
          <p:cNvSpPr/>
          <p:nvPr/>
        </p:nvSpPr>
        <p:spPr>
          <a:xfrm>
            <a:off x="4045268" y="4972883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匯出圖表</a:t>
            </a:r>
            <a:endParaRPr lang="en-US" sz="1788" dirty="0"/>
          </a:p>
        </p:txBody>
      </p:sp>
      <p:sp>
        <p:nvSpPr>
          <p:cNvPr id="30" name="Text 28"/>
          <p:cNvSpPr/>
          <p:nvPr/>
        </p:nvSpPr>
        <p:spPr>
          <a:xfrm>
            <a:off x="3000734" y="5365561"/>
            <a:ext cx="3315296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最後，將圖表匯出為PDF、TIFF或JPG格式的檔案。</a:t>
            </a:r>
            <a:endParaRPr lang="en-US" sz="1431" dirty="0"/>
          </a:p>
        </p:txBody>
      </p:sp>
      <p:sp>
        <p:nvSpPr>
          <p:cNvPr id="31" name="Text 29"/>
          <p:cNvSpPr/>
          <p:nvPr/>
        </p:nvSpPr>
        <p:spPr>
          <a:xfrm>
            <a:off x="3000740" y="6449020"/>
            <a:ext cx="8628817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89"/>
              </a:lnSpc>
            </a:pPr>
            <a:r>
              <a:rPr lang="en-US" sz="143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20240520_NCKU_R_BioInf_Plot/Heatmap.R at main · BioInPort/20240520_NCKU_R_BioInf_Plot</a:t>
            </a:r>
            <a:endParaRPr lang="en-US" sz="1431" dirty="0"/>
          </a:p>
        </p:txBody>
      </p:sp>
      <p:sp>
        <p:nvSpPr>
          <p:cNvPr id="32" name="Text 30"/>
          <p:cNvSpPr/>
          <p:nvPr/>
        </p:nvSpPr>
        <p:spPr>
          <a:xfrm>
            <a:off x="3000740" y="6943964"/>
            <a:ext cx="8628817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89"/>
              </a:lnSpc>
            </a:pPr>
            <a:r>
              <a:rPr lang="en-US" sz="143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pheatmap function in R</a:t>
            </a:r>
            <a:endParaRPr lang="en-US" sz="1431" dirty="0"/>
          </a:p>
        </p:txBody>
      </p:sp>
      <p:sp>
        <p:nvSpPr>
          <p:cNvPr id="33" name="Text 31"/>
          <p:cNvSpPr/>
          <p:nvPr/>
        </p:nvSpPr>
        <p:spPr>
          <a:xfrm>
            <a:off x="3000740" y="7438907"/>
            <a:ext cx="8628817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89"/>
              </a:lnSpc>
            </a:pPr>
            <a:r>
              <a:rPr lang="en-US" sz="143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About | ComplexHeatmap Complete Reference</a:t>
            </a:r>
            <a:endParaRPr lang="en-US" sz="1431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0"/>
            <a:ext cx="14630400" cy="822959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0" y="278522"/>
            <a:ext cx="14630400" cy="4903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732"/>
              </a:lnSpc>
            </a:pPr>
            <a:r>
              <a:rPr lang="en-US" sz="36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學習R语言</a:t>
            </a:r>
            <a:endParaRPr lang="en-US" sz="3600" dirty="0"/>
          </a:p>
        </p:txBody>
      </p:sp>
      <p:sp>
        <p:nvSpPr>
          <p:cNvPr id="6" name="Shape 4"/>
          <p:cNvSpPr/>
          <p:nvPr/>
        </p:nvSpPr>
        <p:spPr>
          <a:xfrm>
            <a:off x="2321382" y="1144488"/>
            <a:ext cx="9088041" cy="16060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55BBD429-C0E3-5176-0386-341EBE6CEB77}"/>
              </a:ext>
            </a:extLst>
          </p:cNvPr>
          <p:cNvGrpSpPr/>
          <p:nvPr/>
        </p:nvGrpSpPr>
        <p:grpSpPr>
          <a:xfrm>
            <a:off x="915417" y="1175630"/>
            <a:ext cx="13078237" cy="3053253"/>
            <a:chOff x="2771188" y="1646344"/>
            <a:chExt cx="9088041" cy="3053253"/>
          </a:xfrm>
        </p:grpSpPr>
        <p:pic>
          <p:nvPicPr>
            <p:cNvPr id="7" name="Image 0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0240" y="1696656"/>
              <a:ext cx="893445" cy="893445"/>
            </a:xfrm>
            <a:prstGeom prst="rect">
              <a:avLst/>
            </a:prstGeom>
          </p:spPr>
        </p:pic>
        <p:pic>
          <p:nvPicPr>
            <p:cNvPr id="8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55325" y="1860255"/>
              <a:ext cx="1506617" cy="608649"/>
            </a:xfrm>
            <a:prstGeom prst="rect">
              <a:avLst/>
            </a:prstGeom>
          </p:spPr>
        </p:pic>
        <p:pic>
          <p:nvPicPr>
            <p:cNvPr id="9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36555" y="1678462"/>
              <a:ext cx="664423" cy="943926"/>
            </a:xfrm>
            <a:prstGeom prst="rect">
              <a:avLst/>
            </a:prstGeom>
          </p:spPr>
        </p:pic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739578" y="1646344"/>
              <a:ext cx="664423" cy="1002983"/>
            </a:xfrm>
            <a:prstGeom prst="rect">
              <a:avLst/>
            </a:prstGeom>
          </p:spPr>
        </p:pic>
        <p:pic>
          <p:nvPicPr>
            <p:cNvPr id="11" name="Image 4" descr="preencoded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95305" y="1733635"/>
              <a:ext cx="672543" cy="861887"/>
            </a:xfrm>
            <a:prstGeom prst="rect">
              <a:avLst/>
            </a:prstGeom>
          </p:spPr>
        </p:pic>
        <p:sp>
          <p:nvSpPr>
            <p:cNvPr id="12" name="Text 5"/>
            <p:cNvSpPr/>
            <p:nvPr/>
          </p:nvSpPr>
          <p:spPr>
            <a:xfrm>
              <a:off x="10169970" y="2467097"/>
              <a:ext cx="1537573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sp>
          <p:nvSpPr>
            <p:cNvPr id="13" name="Shape 6"/>
            <p:cNvSpPr/>
            <p:nvPr/>
          </p:nvSpPr>
          <p:spPr>
            <a:xfrm>
              <a:off x="2771188" y="2808336"/>
              <a:ext cx="9088041" cy="1891261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4" name="Text 7"/>
            <p:cNvSpPr/>
            <p:nvPr/>
          </p:nvSpPr>
          <p:spPr>
            <a:xfrm>
              <a:off x="2923230" y="2906918"/>
              <a:ext cx="1509475" cy="474107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868"/>
                </a:lnSpc>
              </a:pPr>
              <a:r>
                <a:rPr lang="en-US" sz="1494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RStudio(</a:t>
              </a:r>
              <a:r>
                <a:rPr lang="en-US" sz="1494" b="1" dirty="0">
                  <a:solidFill>
                    <a:srgbClr val="443728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</a:rPr>
                <a:t>posit</a:t>
              </a:r>
              <a:r>
                <a:rPr lang="en-US" sz="1494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) 社群</a:t>
              </a:r>
              <a:endParaRPr lang="en-US" sz="1494" dirty="0"/>
            </a:p>
          </p:txBody>
        </p:sp>
        <p:sp>
          <p:nvSpPr>
            <p:cNvPr id="15" name="Text 8"/>
            <p:cNvSpPr/>
            <p:nvPr/>
          </p:nvSpPr>
          <p:spPr>
            <a:xfrm>
              <a:off x="2786865" y="3471991"/>
              <a:ext cx="1661518" cy="970597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RStudio 官方的社群論壇，用戶可以在這裡討論 R 語言和 RStudio 的使用問題。</a:t>
              </a:r>
              <a:endParaRPr lang="en-US" sz="1195" dirty="0"/>
            </a:p>
          </p:txBody>
        </p:sp>
        <p:sp>
          <p:nvSpPr>
            <p:cNvPr id="16" name="Text 9"/>
            <p:cNvSpPr/>
            <p:nvPr/>
          </p:nvSpPr>
          <p:spPr>
            <a:xfrm>
              <a:off x="4743695" y="2906919"/>
              <a:ext cx="1506617" cy="23705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868"/>
                </a:lnSpc>
              </a:pPr>
              <a:r>
                <a:rPr lang="en-US" sz="1494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Stack Overflow</a:t>
              </a:r>
              <a:endParaRPr lang="en-US" sz="1494" dirty="0"/>
            </a:p>
          </p:txBody>
        </p:sp>
        <p:sp>
          <p:nvSpPr>
            <p:cNvPr id="17" name="Text 10"/>
            <p:cNvSpPr/>
            <p:nvPr/>
          </p:nvSpPr>
          <p:spPr>
            <a:xfrm>
              <a:off x="4743695" y="3234931"/>
              <a:ext cx="1506617" cy="121324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Stack Overflow是一個著名的問答社區，用戶可以在這裡提問和解答與R相關的問題。</a:t>
              </a:r>
              <a:endParaRPr lang="en-US" sz="1195" dirty="0"/>
            </a:p>
          </p:txBody>
        </p:sp>
        <p:sp>
          <p:nvSpPr>
            <p:cNvPr id="18" name="Text 11"/>
            <p:cNvSpPr/>
            <p:nvPr/>
          </p:nvSpPr>
          <p:spPr>
            <a:xfrm>
              <a:off x="6561303" y="2906919"/>
              <a:ext cx="1452919" cy="23705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868"/>
                </a:lnSpc>
              </a:pPr>
              <a:r>
                <a:rPr lang="en-US" sz="1494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Reddit</a:t>
              </a:r>
              <a:endParaRPr lang="en-US" sz="1494" dirty="0"/>
            </a:p>
          </p:txBody>
        </p:sp>
        <p:sp>
          <p:nvSpPr>
            <p:cNvPr id="19" name="Text 12"/>
            <p:cNvSpPr/>
            <p:nvPr/>
          </p:nvSpPr>
          <p:spPr>
            <a:xfrm>
              <a:off x="6561303" y="3234935"/>
              <a:ext cx="1452919" cy="970597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一個活躍的 Reddit 社群，用戶可以在這裡討論 R 語言的相關問題。</a:t>
              </a:r>
              <a:endParaRPr lang="en-US" sz="1195" dirty="0"/>
            </a:p>
          </p:txBody>
        </p:sp>
        <p:sp>
          <p:nvSpPr>
            <p:cNvPr id="20" name="Text 13"/>
            <p:cNvSpPr/>
            <p:nvPr/>
          </p:nvSpPr>
          <p:spPr>
            <a:xfrm>
              <a:off x="8325207" y="2906919"/>
              <a:ext cx="1533764" cy="23705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868"/>
                </a:lnSpc>
              </a:pPr>
              <a:r>
                <a:rPr lang="en-US" sz="1494" b="1" dirty="0">
                  <a:solidFill>
                    <a:srgbClr val="443728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</a:rPr>
                <a:t>LinkedIn Groups</a:t>
              </a:r>
              <a:endParaRPr lang="en-US" sz="1494" dirty="0"/>
            </a:p>
          </p:txBody>
        </p:sp>
        <p:sp>
          <p:nvSpPr>
            <p:cNvPr id="21" name="Text 14"/>
            <p:cNvSpPr/>
            <p:nvPr/>
          </p:nvSpPr>
          <p:spPr>
            <a:xfrm>
              <a:off x="8325207" y="3234929"/>
              <a:ext cx="1533764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LinkedIn 上有多個 R 語言的討論組，適合職業交流和學習。用戶可以在這裡討論 R 語言的使用經驗，分享資源和尋找合作機會。</a:t>
              </a:r>
              <a:endParaRPr lang="en-US" sz="1195" dirty="0"/>
            </a:p>
          </p:txBody>
        </p:sp>
        <p:sp>
          <p:nvSpPr>
            <p:cNvPr id="22" name="Text 15"/>
            <p:cNvSpPr/>
            <p:nvPr/>
          </p:nvSpPr>
          <p:spPr>
            <a:xfrm>
              <a:off x="10169970" y="2906915"/>
              <a:ext cx="1537573" cy="28432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Cross Validated</a:t>
              </a:r>
              <a:endParaRPr lang="en-US" sz="1792" dirty="0"/>
            </a:p>
          </p:txBody>
        </p:sp>
        <p:sp>
          <p:nvSpPr>
            <p:cNvPr id="23" name="Text 16"/>
            <p:cNvSpPr/>
            <p:nvPr/>
          </p:nvSpPr>
          <p:spPr>
            <a:xfrm>
              <a:off x="10169970" y="3282199"/>
              <a:ext cx="1537573" cy="121324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一個專注於統計、機器學習和數據分析的問答社區。用戶可以在這裡提問和回答與 R 語言相關的統計問題。</a:t>
              </a:r>
              <a:endParaRPr lang="en-US" sz="1195" dirty="0"/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306B94AB-81DE-85B8-6734-B91DD23CA6FA}"/>
              </a:ext>
            </a:extLst>
          </p:cNvPr>
          <p:cNvGrpSpPr/>
          <p:nvPr/>
        </p:nvGrpSpPr>
        <p:grpSpPr>
          <a:xfrm>
            <a:off x="842313" y="4364185"/>
            <a:ext cx="13100168" cy="4814881"/>
            <a:chOff x="2763560" y="4789414"/>
            <a:chExt cx="9103281" cy="4814881"/>
          </a:xfrm>
        </p:grpSpPr>
        <p:sp>
          <p:nvSpPr>
            <p:cNvPr id="24" name="Shape 17"/>
            <p:cNvSpPr/>
            <p:nvPr/>
          </p:nvSpPr>
          <p:spPr>
            <a:xfrm>
              <a:off x="2771188" y="4789414"/>
              <a:ext cx="9088041" cy="1797011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pic>
          <p:nvPicPr>
            <p:cNvPr id="25" name="Image 5" descr="preencoded.png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283556" y="5120003"/>
              <a:ext cx="927141" cy="1249799"/>
            </a:xfrm>
            <a:prstGeom prst="rect">
              <a:avLst/>
            </a:prstGeom>
          </p:spPr>
        </p:pic>
        <p:sp>
          <p:nvSpPr>
            <p:cNvPr id="26" name="Text 18"/>
            <p:cNvSpPr/>
            <p:nvPr/>
          </p:nvSpPr>
          <p:spPr>
            <a:xfrm>
              <a:off x="2923230" y="6228758"/>
              <a:ext cx="1509475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pic>
          <p:nvPicPr>
            <p:cNvPr id="27" name="Image 6" descr="preencoded.png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899902" y="5455807"/>
              <a:ext cx="1506617" cy="511493"/>
            </a:xfrm>
            <a:prstGeom prst="rect">
              <a:avLst/>
            </a:prstGeom>
          </p:spPr>
        </p:pic>
        <p:sp>
          <p:nvSpPr>
            <p:cNvPr id="28" name="Text 19"/>
            <p:cNvSpPr/>
            <p:nvPr/>
          </p:nvSpPr>
          <p:spPr>
            <a:xfrm>
              <a:off x="4743695" y="5490450"/>
              <a:ext cx="1506617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pic>
          <p:nvPicPr>
            <p:cNvPr id="29" name="Image 7" descr="preencoded.png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082200" y="5302992"/>
              <a:ext cx="570824" cy="779596"/>
            </a:xfrm>
            <a:prstGeom prst="rect">
              <a:avLst/>
            </a:prstGeom>
          </p:spPr>
        </p:pic>
        <p:sp>
          <p:nvSpPr>
            <p:cNvPr id="30" name="Text 20"/>
            <p:cNvSpPr/>
            <p:nvPr/>
          </p:nvSpPr>
          <p:spPr>
            <a:xfrm>
              <a:off x="6561303" y="6245186"/>
              <a:ext cx="1452919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pic>
          <p:nvPicPr>
            <p:cNvPr id="31" name="Image 8" descr="preencoded.png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57290" y="5395980"/>
              <a:ext cx="1069598" cy="540425"/>
            </a:xfrm>
            <a:prstGeom prst="rect">
              <a:avLst/>
            </a:prstGeom>
          </p:spPr>
        </p:pic>
        <p:sp>
          <p:nvSpPr>
            <p:cNvPr id="32" name="Text 21"/>
            <p:cNvSpPr/>
            <p:nvPr/>
          </p:nvSpPr>
          <p:spPr>
            <a:xfrm>
              <a:off x="8325207" y="5519382"/>
              <a:ext cx="1533764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pic>
          <p:nvPicPr>
            <p:cNvPr id="33" name="Image 9" descr="preencoded.png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0531153" y="5234466"/>
              <a:ext cx="795956" cy="980063"/>
            </a:xfrm>
            <a:prstGeom prst="rect">
              <a:avLst/>
            </a:prstGeom>
          </p:spPr>
        </p:pic>
        <p:sp>
          <p:nvSpPr>
            <p:cNvPr id="34" name="Shape 22"/>
            <p:cNvSpPr/>
            <p:nvPr/>
          </p:nvSpPr>
          <p:spPr>
            <a:xfrm>
              <a:off x="2771188" y="6586425"/>
              <a:ext cx="9088041" cy="1797011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5" name="Text 23"/>
            <p:cNvSpPr/>
            <p:nvPr/>
          </p:nvSpPr>
          <p:spPr>
            <a:xfrm>
              <a:off x="2923230" y="6685005"/>
              <a:ext cx="1509475" cy="28432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GitHub</a:t>
              </a:r>
              <a:endParaRPr lang="en-US" sz="1792" dirty="0"/>
            </a:p>
          </p:txBody>
        </p:sp>
        <p:sp>
          <p:nvSpPr>
            <p:cNvPr id="36" name="Text 24"/>
            <p:cNvSpPr/>
            <p:nvPr/>
          </p:nvSpPr>
          <p:spPr>
            <a:xfrm>
              <a:off x="2779238" y="7060288"/>
              <a:ext cx="1653468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GitHub 是一個用於託管和協作開發代碼的開源平台，可以瀏覽和貢獻 R 語言相關的開源項目，學習實際項目中的 R 代碼。</a:t>
              </a:r>
              <a:endParaRPr lang="en-US" sz="1195" dirty="0"/>
            </a:p>
          </p:txBody>
        </p:sp>
        <p:sp>
          <p:nvSpPr>
            <p:cNvPr id="37" name="Text 25"/>
            <p:cNvSpPr/>
            <p:nvPr/>
          </p:nvSpPr>
          <p:spPr>
            <a:xfrm>
              <a:off x="4743695" y="6685003"/>
              <a:ext cx="1724430" cy="568644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Bioconductor Support</a:t>
              </a:r>
              <a:endParaRPr lang="en-US" sz="1792" dirty="0"/>
            </a:p>
          </p:txBody>
        </p:sp>
        <p:sp>
          <p:nvSpPr>
            <p:cNvPr id="38" name="Text 26"/>
            <p:cNvSpPr/>
            <p:nvPr/>
          </p:nvSpPr>
          <p:spPr>
            <a:xfrm>
              <a:off x="4736067" y="7062842"/>
              <a:ext cx="1724430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Bioconductor 是一個專注於生物資訊學的 R 套件集合。這個支援論壇專門用於討論 Bioconductor 套件的使用和相關問題。</a:t>
              </a:r>
              <a:endParaRPr lang="en-US" sz="1195" dirty="0"/>
            </a:p>
          </p:txBody>
        </p:sp>
        <p:sp>
          <p:nvSpPr>
            <p:cNvPr id="39" name="Text 27"/>
            <p:cNvSpPr/>
            <p:nvPr/>
          </p:nvSpPr>
          <p:spPr>
            <a:xfrm>
              <a:off x="6561303" y="6685005"/>
              <a:ext cx="1452919" cy="28432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R-bloggers</a:t>
              </a:r>
              <a:endParaRPr lang="en-US" sz="1792" dirty="0"/>
            </a:p>
          </p:txBody>
        </p:sp>
        <p:sp>
          <p:nvSpPr>
            <p:cNvPr id="40" name="Text 28"/>
            <p:cNvSpPr/>
            <p:nvPr/>
          </p:nvSpPr>
          <p:spPr>
            <a:xfrm>
              <a:off x="6561303" y="7060288"/>
              <a:ext cx="1452919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R-bloggers 雖然主要是一個博客聚合網站，但每篇博文下都有討論區，用戶可以在這裡提問和交流意見。</a:t>
              </a:r>
              <a:endParaRPr lang="en-US" sz="1195" dirty="0"/>
            </a:p>
          </p:txBody>
        </p:sp>
        <p:sp>
          <p:nvSpPr>
            <p:cNvPr id="41" name="Text 29"/>
            <p:cNvSpPr/>
            <p:nvPr/>
          </p:nvSpPr>
          <p:spPr>
            <a:xfrm>
              <a:off x="8325207" y="6685005"/>
              <a:ext cx="1533764" cy="28432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2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Kaggle</a:t>
              </a:r>
              <a:endParaRPr lang="en-US" sz="1792" dirty="0"/>
            </a:p>
          </p:txBody>
        </p:sp>
        <p:sp>
          <p:nvSpPr>
            <p:cNvPr id="42" name="Text 30"/>
            <p:cNvSpPr/>
            <p:nvPr/>
          </p:nvSpPr>
          <p:spPr>
            <a:xfrm>
              <a:off x="8325207" y="7060290"/>
              <a:ext cx="1533764" cy="121324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Kaggle 是一個數據科學競賽平台，用戶可以在討論區分享 R 語言的程式碼、數據分析技巧和競賽心得。</a:t>
              </a:r>
              <a:endParaRPr lang="en-US" sz="1195" dirty="0"/>
            </a:p>
          </p:txBody>
        </p:sp>
        <p:sp>
          <p:nvSpPr>
            <p:cNvPr id="43" name="Text 31"/>
            <p:cNvSpPr/>
            <p:nvPr/>
          </p:nvSpPr>
          <p:spPr>
            <a:xfrm>
              <a:off x="10169970" y="6685004"/>
              <a:ext cx="1537573" cy="852964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2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Coursera Discussion Forums</a:t>
              </a:r>
              <a:endParaRPr lang="en-US" sz="1792" dirty="0"/>
            </a:p>
          </p:txBody>
        </p:sp>
        <p:sp>
          <p:nvSpPr>
            <p:cNvPr id="44" name="Text 32"/>
            <p:cNvSpPr/>
            <p:nvPr/>
          </p:nvSpPr>
          <p:spPr>
            <a:xfrm>
              <a:off x="10161788" y="7251382"/>
              <a:ext cx="1537573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Coursera 提供多個與 R 語言相關的課程，每門課程都有討論區，學員可以在這裡交流學習經驗，提出問題並獲得幫助</a:t>
              </a:r>
              <a:endParaRPr lang="en-US" sz="1195" dirty="0"/>
            </a:p>
          </p:txBody>
        </p:sp>
        <p:sp>
          <p:nvSpPr>
            <p:cNvPr id="45" name="Text 33"/>
            <p:cNvSpPr/>
            <p:nvPr/>
          </p:nvSpPr>
          <p:spPr>
            <a:xfrm>
              <a:off x="2763560" y="9361646"/>
              <a:ext cx="9103281" cy="2426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31148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4713039" y="545567"/>
            <a:ext cx="5922169" cy="577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47"/>
              </a:lnSpc>
            </a:pPr>
            <a:r>
              <a:rPr lang="en-US" sz="363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ChatGPT輔助數據處理與作圖</a:t>
            </a:r>
            <a:endParaRPr lang="en-US" sz="3637" dirty="0"/>
          </a:p>
        </p:txBody>
      </p:sp>
      <p:sp>
        <p:nvSpPr>
          <p:cNvPr id="6" name="Text 3"/>
          <p:cNvSpPr/>
          <p:nvPr/>
        </p:nvSpPr>
        <p:spPr>
          <a:xfrm>
            <a:off x="2927635" y="7131963"/>
            <a:ext cx="10325378" cy="5912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27"/>
              </a:lnSpc>
            </a:pPr>
            <a:r>
              <a:rPr lang="en-US" sz="1455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20240520_NCKU_R_BioInf_Plot/Scatterplots_Multiple.R at main · BioInPort/20240520_NCKU_R_BioInf_Plot</a:t>
            </a:r>
            <a:endParaRPr lang="en-US" sz="1455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3BCB374-11DF-F3DE-956B-6D82C8FF65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92" r="16472"/>
          <a:stretch/>
        </p:blipFill>
        <p:spPr>
          <a:xfrm>
            <a:off x="2105740" y="1593072"/>
            <a:ext cx="5568384" cy="507160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EE3A633-9A94-D4D5-22FE-47000F1D59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831" r="24592"/>
          <a:stretch/>
        </p:blipFill>
        <p:spPr>
          <a:xfrm>
            <a:off x="7674124" y="1626687"/>
            <a:ext cx="5167289" cy="487181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95FDFF8-88DC-7BA6-080D-BF59C44FD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4042" y="2454629"/>
            <a:ext cx="1445032" cy="1445032"/>
          </a:xfrm>
          <a:prstGeom prst="rect">
            <a:avLst/>
          </a:prstGeom>
        </p:spPr>
      </p:pic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037993" y="70711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客製化ChatGPT</a:t>
            </a:r>
            <a:endParaRPr lang="en-US" sz="4374" dirty="0"/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AAA183A-2C77-E06A-672A-17C19EE7CF7B}"/>
              </a:ext>
            </a:extLst>
          </p:cNvPr>
          <p:cNvGrpSpPr/>
          <p:nvPr/>
        </p:nvGrpSpPr>
        <p:grpSpPr>
          <a:xfrm>
            <a:off x="911826" y="2265877"/>
            <a:ext cx="13091161" cy="5082918"/>
            <a:chOff x="2037996" y="3599737"/>
            <a:chExt cx="10735682" cy="3910129"/>
          </a:xfrm>
        </p:grpSpPr>
        <p:pic>
          <p:nvPicPr>
            <p:cNvPr id="18" name="Image 7" descr="preencoded.png">
              <a:hlinkClick r:id="rId4"/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986788" y="3705353"/>
              <a:ext cx="1185029" cy="1185029"/>
            </a:xfrm>
            <a:prstGeom prst="rect">
              <a:avLst/>
            </a:prstGeom>
          </p:spPr>
        </p:pic>
        <p:pic>
          <p:nvPicPr>
            <p:cNvPr id="6" name="Image 1" descr="preencoded.png">
              <a:hlinkClick r:id="rId6"/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37997" y="3599737"/>
              <a:ext cx="2388633" cy="1526500"/>
            </a:xfrm>
            <a:prstGeom prst="rect">
              <a:avLst/>
            </a:prstGeom>
          </p:spPr>
        </p:pic>
        <p:sp>
          <p:nvSpPr>
            <p:cNvPr id="7" name="Text 3"/>
            <p:cNvSpPr/>
            <p:nvPr/>
          </p:nvSpPr>
          <p:spPr>
            <a:xfrm>
              <a:off x="2037997" y="5244672"/>
              <a:ext cx="2388633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735"/>
                </a:lnSpc>
              </a:pPr>
              <a:r>
                <a:rPr lang="en-US" sz="2187" b="1" dirty="0">
                  <a:solidFill>
                    <a:srgbClr val="443728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6"/>
                </a:rPr>
                <a:t>R Learning Helper</a:t>
              </a:r>
              <a:endParaRPr lang="en-US" sz="2187" dirty="0"/>
            </a:p>
          </p:txBody>
        </p:sp>
        <p:sp>
          <p:nvSpPr>
            <p:cNvPr id="8" name="Text 4"/>
            <p:cNvSpPr/>
            <p:nvPr/>
          </p:nvSpPr>
          <p:spPr>
            <a:xfrm>
              <a:off x="2037996" y="5626183"/>
              <a:ext cx="2388633" cy="106620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Your friendly and patient assistant for learning R language.</a:t>
              </a:r>
              <a:endParaRPr lang="en-US" sz="1751" dirty="0"/>
            </a:p>
          </p:txBody>
        </p:sp>
        <p:pic>
          <p:nvPicPr>
            <p:cNvPr id="10" name="Image 3" descr="preencoded.png">
              <a:hlinkClick r:id="rId8"/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759887" y="3599744"/>
              <a:ext cx="2388633" cy="1396247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4759887" y="5245893"/>
              <a:ext cx="2388633" cy="355404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799"/>
                </a:lnSpc>
              </a:pPr>
              <a:r>
                <a:rPr lang="en-US" sz="1751" b="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  <a:hlinkClick r:id="rId8"/>
                </a:rPr>
                <a:t>R Language Assistant</a:t>
              </a:r>
              <a:endParaRPr lang="en-US" sz="1751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4759887" y="5601298"/>
              <a:ext cx="2388633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Assists with R language coding。</a:t>
              </a:r>
              <a:endParaRPr lang="en-US" sz="1751" dirty="0"/>
            </a:p>
          </p:txBody>
        </p:sp>
        <p:pic>
          <p:nvPicPr>
            <p:cNvPr id="14" name="Image 5" descr="preencoded.png">
              <a:hlinkClick r:id="rId10"/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481774" y="3599744"/>
              <a:ext cx="2388633" cy="1360765"/>
            </a:xfrm>
            <a:prstGeom prst="rect">
              <a:avLst/>
            </a:prstGeom>
          </p:spPr>
        </p:pic>
        <p:sp>
          <p:nvSpPr>
            <p:cNvPr id="15" name="Text 7"/>
            <p:cNvSpPr/>
            <p:nvPr/>
          </p:nvSpPr>
          <p:spPr>
            <a:xfrm>
              <a:off x="7481774" y="5210420"/>
              <a:ext cx="2388633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b="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  <a:hlinkClick r:id="rId10"/>
                </a:rPr>
                <a:t>R Visualization Expert</a:t>
              </a:r>
              <a:endParaRPr lang="en-US" sz="1751" dirty="0"/>
            </a:p>
          </p:txBody>
        </p:sp>
        <p:sp>
          <p:nvSpPr>
            <p:cNvPr id="16" name="Text 8"/>
            <p:cNvSpPr/>
            <p:nvPr/>
          </p:nvSpPr>
          <p:spPr>
            <a:xfrm>
              <a:off x="7481773" y="5565821"/>
              <a:ext cx="2388633" cy="106620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Multilingual R bioinformatics visualization guide</a:t>
              </a:r>
              <a:endParaRPr lang="en-US" sz="1751" dirty="0"/>
            </a:p>
          </p:txBody>
        </p:sp>
        <p:sp>
          <p:nvSpPr>
            <p:cNvPr id="19" name="Text 9"/>
            <p:cNvSpPr/>
            <p:nvPr/>
          </p:nvSpPr>
          <p:spPr>
            <a:xfrm>
              <a:off x="10384927" y="5022055"/>
              <a:ext cx="2388751" cy="2487811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If you encounter any difficult-to-solve problems or have suggestions while using the tool, please report them through the LINE account.</a:t>
              </a:r>
              <a:endParaRPr lang="en-US" sz="1751" dirty="0"/>
            </a:p>
          </p:txBody>
        </p:sp>
      </p:grpSp>
      <p:pic>
        <p:nvPicPr>
          <p:cNvPr id="2050" name="Picture 2">
            <a:hlinkClick r:id="rId4"/>
            <a:extLst>
              <a:ext uri="{FF2B5EF4-FFF2-40B4-BE49-F238E27FC236}">
                <a16:creationId xmlns:a16="http://schemas.microsoft.com/office/drawing/2014/main" id="{8337560A-D0EA-8105-CA71-37B41DCE4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2189" y="2476615"/>
            <a:ext cx="1445032" cy="144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F202FB9-FB29-7B31-181A-F271050DD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9990" y="4953112"/>
            <a:ext cx="2567408" cy="256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7620" y="-33332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2132" y="1230519"/>
            <a:ext cx="3172420" cy="21705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280910" y="373428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Thank you</a:t>
            </a:r>
            <a:endParaRPr lang="en-US" sz="4374" dirty="0"/>
          </a:p>
        </p:txBody>
      </p:sp>
      <p:pic>
        <p:nvPicPr>
          <p:cNvPr id="7" name="Image 2" descr="preencoded.png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r="65082"/>
          <a:stretch/>
        </p:blipFill>
        <p:spPr>
          <a:xfrm>
            <a:off x="7246029" y="5040452"/>
            <a:ext cx="2611033" cy="2237184"/>
          </a:xfrm>
          <a:prstGeom prst="rect">
            <a:avLst/>
          </a:prstGeom>
        </p:spPr>
      </p:pic>
      <p:grpSp>
        <p:nvGrpSpPr>
          <p:cNvPr id="13" name="群組 12">
            <a:extLst>
              <a:ext uri="{FF2B5EF4-FFF2-40B4-BE49-F238E27FC236}">
                <a16:creationId xmlns:a16="http://schemas.microsoft.com/office/drawing/2014/main" id="{828B76DF-3E54-2ECD-8D55-E1AA967CB644}"/>
              </a:ext>
            </a:extLst>
          </p:cNvPr>
          <p:cNvGrpSpPr/>
          <p:nvPr/>
        </p:nvGrpSpPr>
        <p:grpSpPr>
          <a:xfrm>
            <a:off x="10246816" y="4933771"/>
            <a:ext cx="4154984" cy="2956081"/>
            <a:chOff x="10246816" y="4933771"/>
            <a:chExt cx="4154984" cy="2956081"/>
          </a:xfrm>
        </p:grpSpPr>
        <p:pic>
          <p:nvPicPr>
            <p:cNvPr id="10" name="圖片 9">
              <a:hlinkClick r:id="rId6"/>
              <a:extLst>
                <a:ext uri="{FF2B5EF4-FFF2-40B4-BE49-F238E27FC236}">
                  <a16:creationId xmlns:a16="http://schemas.microsoft.com/office/drawing/2014/main" id="{E0DCF6EA-569E-89D7-6A2F-2DC339B3A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336384" y="4933771"/>
              <a:ext cx="2616335" cy="2616335"/>
            </a:xfrm>
            <a:prstGeom prst="rect">
              <a:avLst/>
            </a:prstGeom>
          </p:spPr>
        </p:pic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5D8143F0-72B0-71A5-4484-B8F48162495D}"/>
                </a:ext>
              </a:extLst>
            </p:cNvPr>
            <p:cNvSpPr txBox="1"/>
            <p:nvPr/>
          </p:nvSpPr>
          <p:spPr>
            <a:xfrm>
              <a:off x="10246816" y="7520520"/>
              <a:ext cx="415498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dirty="0"/>
                <a:t>https://github.com/BioInPort</a:t>
              </a:r>
              <a:endParaRPr lang="zh-TW" altLang="en-US" dirty="0"/>
            </a:p>
          </p:txBody>
        </p:sp>
      </p:grpSp>
      <p:pic>
        <p:nvPicPr>
          <p:cNvPr id="1028" name="Picture 4">
            <a:hlinkClick r:id="rId6"/>
            <a:extLst>
              <a:ext uri="{FF2B5EF4-FFF2-40B4-BE49-F238E27FC236}">
                <a16:creationId xmlns:a16="http://schemas.microsoft.com/office/drawing/2014/main" id="{31BEAC2F-11E9-3BEE-8E0F-8E5C2A8F5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8560" y="4963096"/>
            <a:ext cx="2567408" cy="256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5" y="1"/>
            <a:ext cx="3657601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201" y="2876313"/>
            <a:ext cx="6491645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374"/>
              </a:lnSpc>
            </a:pPr>
            <a:r>
              <a:rPr lang="en-US" sz="3499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R在生物資訊數據可視化中的應用</a:t>
            </a:r>
            <a:endParaRPr lang="en-US" sz="3499" dirty="0"/>
          </a:p>
        </p:txBody>
      </p:sp>
      <p:sp>
        <p:nvSpPr>
          <p:cNvPr id="6" name="Text 3"/>
          <p:cNvSpPr/>
          <p:nvPr/>
        </p:nvSpPr>
        <p:spPr>
          <a:xfrm>
            <a:off x="833202" y="3681653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生物資訊是結合生物學和資訊學的跨學科領域，生物資訊數據分析和可視化是研究人員在基因組學、蛋白質結構、生物網絡等領域中不可或缺的工具。</a:t>
            </a:r>
            <a:endParaRPr lang="en-US" sz="1751" dirty="0"/>
          </a:p>
        </p:txBody>
      </p:sp>
      <p:sp>
        <p:nvSpPr>
          <p:cNvPr id="7" name="Text 4"/>
          <p:cNvSpPr/>
          <p:nvPr/>
        </p:nvSpPr>
        <p:spPr>
          <a:xfrm>
            <a:off x="833202" y="4642368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R提供了豐富的圖形庫和統計分析功能，使研究人員能夠創建高質量的數據圖表，從而更好地理解和傳達生物資訊數據。</a:t>
            </a:r>
            <a:endParaRPr lang="en-US" sz="175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037993" y="163782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為什麼選擇R？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9" y="295013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Text 4"/>
          <p:cNvSpPr/>
          <p:nvPr/>
        </p:nvSpPr>
        <p:spPr>
          <a:xfrm>
            <a:off x="2225641" y="2991809"/>
            <a:ext cx="12465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13" y="3026450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強大的統計分析能力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14" y="3506868"/>
            <a:ext cx="4444007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R最初是為統計分析而設計的，因此在統計分析方面具有強大的功能。它包含了大量的統計模型和測試，可以滿足各種統計需求。</a:t>
            </a:r>
            <a:endParaRPr lang="en-US" sz="1751" dirty="0"/>
          </a:p>
        </p:txBody>
      </p:sp>
      <p:sp>
        <p:nvSpPr>
          <p:cNvPr id="9" name="Shape 7"/>
          <p:cNvSpPr/>
          <p:nvPr/>
        </p:nvSpPr>
        <p:spPr>
          <a:xfrm>
            <a:off x="7426293" y="29501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0" name="Text 8"/>
          <p:cNvSpPr/>
          <p:nvPr/>
        </p:nvSpPr>
        <p:spPr>
          <a:xfrm>
            <a:off x="7591313" y="2991811"/>
            <a:ext cx="16990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405" y="3026450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廣泛的資料視覺化工具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406" y="3506868"/>
            <a:ext cx="4444007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R擁有豐富的資料視覺化工具，如ggplot2等，可以生成各種類型的高質量圖表，從而更好地呈現和理解資料。</a:t>
            </a:r>
            <a:endParaRPr lang="en-US" sz="1751" dirty="0"/>
          </a:p>
        </p:txBody>
      </p:sp>
      <p:sp>
        <p:nvSpPr>
          <p:cNvPr id="13" name="Shape 11"/>
          <p:cNvSpPr/>
          <p:nvPr/>
        </p:nvSpPr>
        <p:spPr>
          <a:xfrm>
            <a:off x="2037999" y="49688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4" name="Text 12"/>
          <p:cNvSpPr/>
          <p:nvPr/>
        </p:nvSpPr>
        <p:spPr>
          <a:xfrm>
            <a:off x="2206591" y="5010514"/>
            <a:ext cx="16275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2760113" y="5045155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開源和免費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760114" y="5525573"/>
            <a:ext cx="4444007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R是一種開源和免費的軟體，任何人都可以免費使用和修改它。這使得R具有很高的靈活性和可擴展性。</a:t>
            </a:r>
            <a:endParaRPr lang="en-US" sz="1751" dirty="0"/>
          </a:p>
        </p:txBody>
      </p:sp>
      <p:sp>
        <p:nvSpPr>
          <p:cNvPr id="17" name="Shape 15"/>
          <p:cNvSpPr/>
          <p:nvPr/>
        </p:nvSpPr>
        <p:spPr>
          <a:xfrm>
            <a:off x="7426293" y="496884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8" name="Text 16"/>
          <p:cNvSpPr/>
          <p:nvPr/>
        </p:nvSpPr>
        <p:spPr>
          <a:xfrm>
            <a:off x="7586425" y="5010516"/>
            <a:ext cx="17966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405" y="5045155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龐大的社群支持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406" y="5525573"/>
            <a:ext cx="4444007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R擁有龐大的使用者社群，使用者可以在社群中分享程式碼、尋求幫助和獲取新的套件。這使得R的發展更加迅速和繁榮。</a:t>
            </a:r>
            <a:endParaRPr lang="en-US" sz="175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800" y="93476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安裝步驟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1962389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35035" y="2184560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下載R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5935035" y="2664985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前往CRAN連結(https://cran.r-project.org/),選擇適合你的作業系統並下載安裝包。</a:t>
            </a:r>
            <a:endParaRPr lang="en-US" sz="1751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3739873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35035" y="3962044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安裝RStudio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5935035" y="4442468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前往RStudio官方網站(https://posit.co/downloads/),下載並安裝免費的RStudio Desktop版。</a:t>
            </a:r>
            <a:endParaRPr lang="en-US" sz="1751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5517357"/>
            <a:ext cx="1110972" cy="17774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5935035" y="5739527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啟動RStudio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5935035" y="6219944"/>
            <a:ext cx="7862173" cy="3554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打開RStudio並設定工作目錄。現在你就可以開始使用R進行資料分析了。</a:t>
            </a:r>
            <a:endParaRPr lang="en-US" sz="175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30672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879893" y="513525"/>
            <a:ext cx="4668679" cy="58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95"/>
              </a:lnSpc>
            </a:pPr>
            <a:r>
              <a:rPr lang="en-US" sz="36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R的基本操作</a:t>
            </a:r>
            <a:endParaRPr lang="en-US" sz="3675" dirty="0"/>
          </a:p>
        </p:txBody>
      </p:sp>
      <p:sp>
        <p:nvSpPr>
          <p:cNvPr id="5" name="Text 3"/>
          <p:cNvSpPr/>
          <p:nvPr/>
        </p:nvSpPr>
        <p:spPr>
          <a:xfrm>
            <a:off x="2879893" y="1563775"/>
            <a:ext cx="2334339" cy="2918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9"/>
              </a:lnSpc>
            </a:pPr>
            <a:r>
              <a:rPr lang="en-US" sz="183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變數賦值</a:t>
            </a:r>
            <a:endParaRPr lang="en-US" sz="1838" dirty="0"/>
          </a:p>
        </p:txBody>
      </p:sp>
      <p:sp>
        <p:nvSpPr>
          <p:cNvPr id="6" name="Text 4"/>
          <p:cNvSpPr/>
          <p:nvPr/>
        </p:nvSpPr>
        <p:spPr>
          <a:xfrm>
            <a:off x="2879892" y="2042281"/>
            <a:ext cx="3447455" cy="298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在R中，使用&lt;-進行變數賦值。例如：</a:t>
            </a:r>
            <a:endParaRPr lang="en-US" sz="1471" dirty="0"/>
          </a:p>
        </p:txBody>
      </p:sp>
      <p:sp>
        <p:nvSpPr>
          <p:cNvPr id="7" name="Shape 5"/>
          <p:cNvSpPr/>
          <p:nvPr/>
        </p:nvSpPr>
        <p:spPr>
          <a:xfrm>
            <a:off x="2879892" y="2551152"/>
            <a:ext cx="3447455" cy="1176576"/>
          </a:xfrm>
          <a:prstGeom prst="roundRect">
            <a:avLst>
              <a:gd name="adj" fmla="val 714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" name="Shape 6"/>
          <p:cNvSpPr/>
          <p:nvPr/>
        </p:nvSpPr>
        <p:spPr>
          <a:xfrm>
            <a:off x="2870598" y="2551152"/>
            <a:ext cx="3466028" cy="1176576"/>
          </a:xfrm>
          <a:prstGeom prst="roundRect">
            <a:avLst>
              <a:gd name="adj" fmla="val 23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9" name="Text 7"/>
          <p:cNvSpPr/>
          <p:nvPr/>
        </p:nvSpPr>
        <p:spPr>
          <a:xfrm>
            <a:off x="3057288" y="2691178"/>
            <a:ext cx="3092648" cy="8965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x &lt;- 10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 &lt;- 5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 &lt;- x + y</a:t>
            </a:r>
            <a:endParaRPr lang="en-US" sz="1471" dirty="0"/>
          </a:p>
        </p:txBody>
      </p:sp>
      <p:sp>
        <p:nvSpPr>
          <p:cNvPr id="10" name="Text 8"/>
          <p:cNvSpPr/>
          <p:nvPr/>
        </p:nvSpPr>
        <p:spPr>
          <a:xfrm>
            <a:off x="2879893" y="3937761"/>
            <a:ext cx="2334339" cy="2918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9"/>
              </a:lnSpc>
            </a:pPr>
            <a:r>
              <a:rPr lang="en-US" sz="183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資料類型</a:t>
            </a:r>
            <a:endParaRPr lang="en-US" sz="1838" dirty="0"/>
          </a:p>
        </p:txBody>
      </p:sp>
      <p:sp>
        <p:nvSpPr>
          <p:cNvPr id="11" name="Text 9"/>
          <p:cNvSpPr/>
          <p:nvPr/>
        </p:nvSpPr>
        <p:spPr>
          <a:xfrm>
            <a:off x="2879892" y="4416272"/>
            <a:ext cx="3447455" cy="5976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常見的資料類型有數值型、字符型、布林型和向量。例如：</a:t>
            </a:r>
            <a:endParaRPr lang="en-US" sz="1471" dirty="0"/>
          </a:p>
        </p:txBody>
      </p:sp>
      <p:sp>
        <p:nvSpPr>
          <p:cNvPr id="12" name="Shape 10"/>
          <p:cNvSpPr/>
          <p:nvPr/>
        </p:nvSpPr>
        <p:spPr>
          <a:xfrm>
            <a:off x="2879892" y="5223987"/>
            <a:ext cx="3447455" cy="1475424"/>
          </a:xfrm>
          <a:prstGeom prst="roundRect">
            <a:avLst>
              <a:gd name="adj" fmla="val 5696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3" name="Shape 11"/>
          <p:cNvSpPr/>
          <p:nvPr/>
        </p:nvSpPr>
        <p:spPr>
          <a:xfrm>
            <a:off x="2870598" y="5223987"/>
            <a:ext cx="3466028" cy="1475424"/>
          </a:xfrm>
          <a:prstGeom prst="roundRect">
            <a:avLst>
              <a:gd name="adj" fmla="val 1899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4" name="Text 12"/>
          <p:cNvSpPr/>
          <p:nvPr/>
        </p:nvSpPr>
        <p:spPr>
          <a:xfrm>
            <a:off x="3057288" y="5364012"/>
            <a:ext cx="3092648" cy="11953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num &lt;- 10 # 數值型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char &lt;- "Hello" # 字符型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bool &lt;- TRUE # 布林型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vec &lt;- c(1, 2, 3, 4) # 向量</a:t>
            </a:r>
            <a:endParaRPr lang="en-US" sz="1471" dirty="0"/>
          </a:p>
        </p:txBody>
      </p:sp>
      <p:sp>
        <p:nvSpPr>
          <p:cNvPr id="15" name="Text 13"/>
          <p:cNvSpPr/>
          <p:nvPr/>
        </p:nvSpPr>
        <p:spPr>
          <a:xfrm>
            <a:off x="6790500" y="1563775"/>
            <a:ext cx="2334339" cy="2918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9"/>
              </a:lnSpc>
            </a:pPr>
            <a:r>
              <a:rPr lang="en-US" sz="183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資料框操作</a:t>
            </a:r>
            <a:endParaRPr lang="en-US" sz="1838" dirty="0"/>
          </a:p>
        </p:txBody>
      </p:sp>
      <p:sp>
        <p:nvSpPr>
          <p:cNvPr id="16" name="Text 14"/>
          <p:cNvSpPr/>
          <p:nvPr/>
        </p:nvSpPr>
        <p:spPr>
          <a:xfrm>
            <a:off x="6790499" y="2042286"/>
            <a:ext cx="4967527" cy="5976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資料框是R中常用的資料結構，可以使用data.frame()創建。例如：</a:t>
            </a:r>
            <a:endParaRPr lang="en-US" sz="1471" dirty="0"/>
          </a:p>
        </p:txBody>
      </p:sp>
      <p:sp>
        <p:nvSpPr>
          <p:cNvPr id="17" name="Shape 15"/>
          <p:cNvSpPr/>
          <p:nvPr/>
        </p:nvSpPr>
        <p:spPr>
          <a:xfrm>
            <a:off x="6790499" y="2850001"/>
            <a:ext cx="4967527" cy="1774268"/>
          </a:xfrm>
          <a:prstGeom prst="roundRect">
            <a:avLst>
              <a:gd name="adj" fmla="val 4736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8" name="Shape 16"/>
          <p:cNvSpPr/>
          <p:nvPr/>
        </p:nvSpPr>
        <p:spPr>
          <a:xfrm>
            <a:off x="6781212" y="2850001"/>
            <a:ext cx="4986099" cy="1774268"/>
          </a:xfrm>
          <a:prstGeom prst="roundRect">
            <a:avLst>
              <a:gd name="adj" fmla="val 1579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9" name="Text 17"/>
          <p:cNvSpPr/>
          <p:nvPr/>
        </p:nvSpPr>
        <p:spPr>
          <a:xfrm>
            <a:off x="6967903" y="2990024"/>
            <a:ext cx="4612719" cy="14942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 &lt;- data.frame(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Name = c("John", "Jane", "Doe"),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Age = c(23, 25, 28),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Score = c(85, 90, 88)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endParaRPr lang="en-US" sz="1471" dirty="0"/>
          </a:p>
        </p:txBody>
      </p:sp>
      <p:sp>
        <p:nvSpPr>
          <p:cNvPr id="20" name="Text 18"/>
          <p:cNvSpPr/>
          <p:nvPr/>
        </p:nvSpPr>
        <p:spPr>
          <a:xfrm>
            <a:off x="6790500" y="4834302"/>
            <a:ext cx="2334339" cy="2918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9"/>
              </a:lnSpc>
            </a:pPr>
            <a:r>
              <a:rPr lang="en-US" sz="183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基本函數</a:t>
            </a:r>
            <a:endParaRPr lang="en-US" sz="1838" dirty="0"/>
          </a:p>
        </p:txBody>
      </p:sp>
      <p:sp>
        <p:nvSpPr>
          <p:cNvPr id="21" name="Text 19"/>
          <p:cNvSpPr/>
          <p:nvPr/>
        </p:nvSpPr>
        <p:spPr>
          <a:xfrm>
            <a:off x="6790499" y="5312810"/>
            <a:ext cx="4967527" cy="298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R中有許多內建函數，如mean()、sum()、sd()等。例如：</a:t>
            </a:r>
            <a:endParaRPr lang="en-US" sz="1471" dirty="0"/>
          </a:p>
        </p:txBody>
      </p:sp>
      <p:sp>
        <p:nvSpPr>
          <p:cNvPr id="22" name="Shape 20"/>
          <p:cNvSpPr/>
          <p:nvPr/>
        </p:nvSpPr>
        <p:spPr>
          <a:xfrm>
            <a:off x="6790499" y="5821681"/>
            <a:ext cx="4967527" cy="1176576"/>
          </a:xfrm>
          <a:prstGeom prst="roundRect">
            <a:avLst>
              <a:gd name="adj" fmla="val 714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3" name="Shape 21"/>
          <p:cNvSpPr/>
          <p:nvPr/>
        </p:nvSpPr>
        <p:spPr>
          <a:xfrm>
            <a:off x="6781212" y="5821681"/>
            <a:ext cx="4986099" cy="1176576"/>
          </a:xfrm>
          <a:prstGeom prst="roundRect">
            <a:avLst>
              <a:gd name="adj" fmla="val 23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4" name="Text 22"/>
          <p:cNvSpPr/>
          <p:nvPr/>
        </p:nvSpPr>
        <p:spPr>
          <a:xfrm>
            <a:off x="6967903" y="5961705"/>
            <a:ext cx="4612719" cy="8965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mean(df$Score) # 計算Score列的平均值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sum(df$Age) # 計算Age列的總和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sd(df$Score) # 計算Score列的標準差</a:t>
            </a:r>
            <a:endParaRPr lang="en-US" sz="1471" dirty="0"/>
          </a:p>
        </p:txBody>
      </p:sp>
      <p:sp>
        <p:nvSpPr>
          <p:cNvPr id="25" name="Text 23"/>
          <p:cNvSpPr/>
          <p:nvPr/>
        </p:nvSpPr>
        <p:spPr>
          <a:xfrm>
            <a:off x="2879892" y="7418311"/>
            <a:ext cx="8870633" cy="298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53"/>
              </a:lnSpc>
            </a:pPr>
            <a:r>
              <a:rPr lang="en-US" sz="147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base-r.pdf</a:t>
            </a:r>
            <a:endParaRPr lang="en-US" sz="147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50912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777497" y="525430"/>
            <a:ext cx="4776549" cy="5970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701"/>
              </a:lnSpc>
            </a:pPr>
            <a:r>
              <a:rPr lang="en-US" sz="376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數據類型</a:t>
            </a:r>
            <a:endParaRPr lang="en-US" sz="3760" dirty="0"/>
          </a:p>
        </p:txBody>
      </p:sp>
      <p:sp>
        <p:nvSpPr>
          <p:cNvPr id="5" name="Text 3"/>
          <p:cNvSpPr/>
          <p:nvPr/>
        </p:nvSpPr>
        <p:spPr>
          <a:xfrm>
            <a:off x="2777491" y="1504596"/>
            <a:ext cx="9075420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在數據分析中，我們常用到各種不同的數據類型。向量是一維數組，矩陣是二維數組，數據框類似於表格，列表是一個容器，因子用於表示分類數據，數組是多維數組。以下是一些示例：</a:t>
            </a:r>
            <a:endParaRPr lang="en-US" sz="1504" dirty="0"/>
          </a:p>
        </p:txBody>
      </p:sp>
      <p:sp>
        <p:nvSpPr>
          <p:cNvPr id="6" name="Shape 4"/>
          <p:cNvSpPr/>
          <p:nvPr/>
        </p:nvSpPr>
        <p:spPr>
          <a:xfrm>
            <a:off x="2777491" y="2331007"/>
            <a:ext cx="9075420" cy="5394484"/>
          </a:xfrm>
          <a:prstGeom prst="roundRect">
            <a:avLst>
              <a:gd name="adj" fmla="val 159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7" name="Shape 5"/>
          <p:cNvSpPr/>
          <p:nvPr/>
        </p:nvSpPr>
        <p:spPr>
          <a:xfrm>
            <a:off x="2785117" y="2338628"/>
            <a:ext cx="9059229" cy="55006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" name="Text 6"/>
          <p:cNvSpPr/>
          <p:nvPr/>
        </p:nvSpPr>
        <p:spPr>
          <a:xfrm>
            <a:off x="2977047" y="2460792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/>
              <a:t>數據類型</a:t>
            </a:r>
            <a:endParaRPr lang="en-US" sz="1504" dirty="0"/>
          </a:p>
        </p:txBody>
      </p:sp>
      <p:sp>
        <p:nvSpPr>
          <p:cNvPr id="9" name="Text 7"/>
          <p:cNvSpPr/>
          <p:nvPr/>
        </p:nvSpPr>
        <p:spPr>
          <a:xfrm>
            <a:off x="6000276" y="2460792"/>
            <a:ext cx="2629854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描述</a:t>
            </a:r>
            <a:endParaRPr lang="en-US" sz="1504" dirty="0"/>
          </a:p>
        </p:txBody>
      </p:sp>
      <p:sp>
        <p:nvSpPr>
          <p:cNvPr id="10" name="Text 8"/>
          <p:cNvSpPr/>
          <p:nvPr/>
        </p:nvSpPr>
        <p:spPr>
          <a:xfrm>
            <a:off x="9019706" y="2460792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示例</a:t>
            </a:r>
            <a:endParaRPr lang="en-US" sz="1504" dirty="0"/>
          </a:p>
        </p:txBody>
      </p:sp>
      <p:sp>
        <p:nvSpPr>
          <p:cNvPr id="11" name="Shape 9"/>
          <p:cNvSpPr/>
          <p:nvPr/>
        </p:nvSpPr>
        <p:spPr>
          <a:xfrm>
            <a:off x="2785117" y="2888702"/>
            <a:ext cx="9059229" cy="8558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2" name="Text 10"/>
          <p:cNvSpPr/>
          <p:nvPr/>
        </p:nvSpPr>
        <p:spPr>
          <a:xfrm>
            <a:off x="2977047" y="3010862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向量（vector）</a:t>
            </a:r>
            <a:endParaRPr lang="en-US" sz="1504" dirty="0"/>
          </a:p>
        </p:txBody>
      </p:sp>
      <p:sp>
        <p:nvSpPr>
          <p:cNvPr id="13" name="Text 11"/>
          <p:cNvSpPr/>
          <p:nvPr/>
        </p:nvSpPr>
        <p:spPr>
          <a:xfrm>
            <a:off x="6000276" y="3010856"/>
            <a:ext cx="2629854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一維數組，所有元素必須是相同類型</a:t>
            </a:r>
            <a:endParaRPr lang="en-US" sz="1504" dirty="0"/>
          </a:p>
        </p:txBody>
      </p:sp>
      <p:sp>
        <p:nvSpPr>
          <p:cNvPr id="14" name="Text 12"/>
          <p:cNvSpPr/>
          <p:nvPr/>
        </p:nvSpPr>
        <p:spPr>
          <a:xfrm>
            <a:off x="9019706" y="3010862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c(1, 2, 3)</a:t>
            </a:r>
            <a:endParaRPr lang="en-US" sz="1504" dirty="0"/>
          </a:p>
        </p:txBody>
      </p:sp>
      <p:sp>
        <p:nvSpPr>
          <p:cNvPr id="15" name="Shape 13"/>
          <p:cNvSpPr/>
          <p:nvPr/>
        </p:nvSpPr>
        <p:spPr>
          <a:xfrm>
            <a:off x="2785117" y="3744523"/>
            <a:ext cx="9059229" cy="855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6" name="Text 14"/>
          <p:cNvSpPr/>
          <p:nvPr/>
        </p:nvSpPr>
        <p:spPr>
          <a:xfrm>
            <a:off x="2977047" y="3866683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矩陣</a:t>
            </a: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（matrix）</a:t>
            </a:r>
            <a:endParaRPr lang="en-US" sz="1504" dirty="0"/>
          </a:p>
        </p:txBody>
      </p:sp>
      <p:sp>
        <p:nvSpPr>
          <p:cNvPr id="17" name="Text 15"/>
          <p:cNvSpPr/>
          <p:nvPr/>
        </p:nvSpPr>
        <p:spPr>
          <a:xfrm>
            <a:off x="6000276" y="3866677"/>
            <a:ext cx="2629854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二維數組，所有元素必須是相同類型</a:t>
            </a:r>
            <a:endParaRPr lang="en-US" sz="1504" dirty="0"/>
          </a:p>
        </p:txBody>
      </p:sp>
      <p:sp>
        <p:nvSpPr>
          <p:cNvPr id="18" name="Text 16"/>
          <p:cNvSpPr/>
          <p:nvPr/>
        </p:nvSpPr>
        <p:spPr>
          <a:xfrm>
            <a:off x="9019706" y="3866683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matrix(1:6, nrow = 2, ncol = 3)</a:t>
            </a:r>
            <a:endParaRPr lang="en-US" sz="1504" dirty="0"/>
          </a:p>
        </p:txBody>
      </p:sp>
      <p:sp>
        <p:nvSpPr>
          <p:cNvPr id="19" name="Shape 17"/>
          <p:cNvSpPr/>
          <p:nvPr/>
        </p:nvSpPr>
        <p:spPr>
          <a:xfrm>
            <a:off x="2785117" y="4600345"/>
            <a:ext cx="9059229" cy="8558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0" name="Text 18"/>
          <p:cNvSpPr/>
          <p:nvPr/>
        </p:nvSpPr>
        <p:spPr>
          <a:xfrm>
            <a:off x="2977047" y="4722504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數據框</a:t>
            </a: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（data frame）</a:t>
            </a:r>
            <a:endParaRPr lang="en-US" sz="1504" dirty="0"/>
          </a:p>
        </p:txBody>
      </p:sp>
      <p:sp>
        <p:nvSpPr>
          <p:cNvPr id="21" name="Text 19"/>
          <p:cNvSpPr/>
          <p:nvPr/>
        </p:nvSpPr>
        <p:spPr>
          <a:xfrm>
            <a:off x="6000276" y="4722498"/>
            <a:ext cx="2629854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類似於表格，每列可以包含不同類型的數據</a:t>
            </a:r>
            <a:endParaRPr lang="en-US" sz="1504" dirty="0"/>
          </a:p>
        </p:txBody>
      </p:sp>
      <p:sp>
        <p:nvSpPr>
          <p:cNvPr id="22" name="Text 20"/>
          <p:cNvSpPr/>
          <p:nvPr/>
        </p:nvSpPr>
        <p:spPr>
          <a:xfrm>
            <a:off x="9019706" y="4722498"/>
            <a:ext cx="2633663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data.frame(Name = c("A", "B"), Age = c(25, 30))</a:t>
            </a:r>
            <a:endParaRPr lang="en-US" sz="1504" dirty="0"/>
          </a:p>
        </p:txBody>
      </p:sp>
      <p:sp>
        <p:nvSpPr>
          <p:cNvPr id="23" name="Shape 21"/>
          <p:cNvSpPr/>
          <p:nvPr/>
        </p:nvSpPr>
        <p:spPr>
          <a:xfrm>
            <a:off x="2785117" y="5456166"/>
            <a:ext cx="9059229" cy="855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4" name="Text 22"/>
          <p:cNvSpPr/>
          <p:nvPr/>
        </p:nvSpPr>
        <p:spPr>
          <a:xfrm>
            <a:off x="2977047" y="5578324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列表（list）</a:t>
            </a:r>
            <a:endParaRPr lang="en-US" sz="1504" dirty="0"/>
          </a:p>
        </p:txBody>
      </p:sp>
      <p:sp>
        <p:nvSpPr>
          <p:cNvPr id="25" name="Text 23"/>
          <p:cNvSpPr/>
          <p:nvPr/>
        </p:nvSpPr>
        <p:spPr>
          <a:xfrm>
            <a:off x="6000275" y="5578318"/>
            <a:ext cx="2828453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可以包含不同類型的資料結構</a:t>
            </a:r>
            <a:endParaRPr lang="en-US" sz="1504" dirty="0"/>
          </a:p>
        </p:txBody>
      </p:sp>
      <p:sp>
        <p:nvSpPr>
          <p:cNvPr id="26" name="Text 24"/>
          <p:cNvSpPr/>
          <p:nvPr/>
        </p:nvSpPr>
        <p:spPr>
          <a:xfrm>
            <a:off x="9019706" y="5578318"/>
            <a:ext cx="2633663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list(a = 1, b = "text", c = matrix(1:4, nrow = 2))</a:t>
            </a:r>
            <a:endParaRPr lang="en-US" sz="1504" dirty="0"/>
          </a:p>
        </p:txBody>
      </p:sp>
      <p:sp>
        <p:nvSpPr>
          <p:cNvPr id="27" name="Shape 25"/>
          <p:cNvSpPr/>
          <p:nvPr/>
        </p:nvSpPr>
        <p:spPr>
          <a:xfrm>
            <a:off x="2785117" y="6311981"/>
            <a:ext cx="9059229" cy="5500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26"/>
          <p:cNvSpPr/>
          <p:nvPr/>
        </p:nvSpPr>
        <p:spPr>
          <a:xfrm>
            <a:off x="2977047" y="6434147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因子（factor）</a:t>
            </a:r>
            <a:endParaRPr lang="en-US" sz="1504" dirty="0"/>
          </a:p>
        </p:txBody>
      </p:sp>
      <p:sp>
        <p:nvSpPr>
          <p:cNvPr id="29" name="Text 27"/>
          <p:cNvSpPr/>
          <p:nvPr/>
        </p:nvSpPr>
        <p:spPr>
          <a:xfrm>
            <a:off x="6000276" y="6434147"/>
            <a:ext cx="2629854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用於表示分類數據</a:t>
            </a:r>
            <a:endParaRPr lang="en-US" sz="1504" dirty="0"/>
          </a:p>
        </p:txBody>
      </p:sp>
      <p:sp>
        <p:nvSpPr>
          <p:cNvPr id="30" name="Text 28"/>
          <p:cNvSpPr/>
          <p:nvPr/>
        </p:nvSpPr>
        <p:spPr>
          <a:xfrm>
            <a:off x="9019706" y="6434147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factor(c("male", "female"))</a:t>
            </a:r>
            <a:endParaRPr lang="en-US" sz="1504" dirty="0"/>
          </a:p>
        </p:txBody>
      </p:sp>
      <p:sp>
        <p:nvSpPr>
          <p:cNvPr id="31" name="Shape 29"/>
          <p:cNvSpPr/>
          <p:nvPr/>
        </p:nvSpPr>
        <p:spPr>
          <a:xfrm>
            <a:off x="2785117" y="6862056"/>
            <a:ext cx="9059229" cy="855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2" name="Text 30"/>
          <p:cNvSpPr/>
          <p:nvPr/>
        </p:nvSpPr>
        <p:spPr>
          <a:xfrm>
            <a:off x="2977047" y="6984215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陣列</a:t>
            </a: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（array）</a:t>
            </a:r>
            <a:endParaRPr lang="en-US" sz="1504" dirty="0"/>
          </a:p>
        </p:txBody>
      </p:sp>
      <p:sp>
        <p:nvSpPr>
          <p:cNvPr id="33" name="Text 31"/>
          <p:cNvSpPr/>
          <p:nvPr/>
        </p:nvSpPr>
        <p:spPr>
          <a:xfrm>
            <a:off x="6000276" y="6984209"/>
            <a:ext cx="2629854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多維數組，所有元素必須是相同類型</a:t>
            </a:r>
            <a:endParaRPr lang="en-US" sz="1504" dirty="0"/>
          </a:p>
        </p:txBody>
      </p:sp>
      <p:sp>
        <p:nvSpPr>
          <p:cNvPr id="34" name="Text 32"/>
          <p:cNvSpPr/>
          <p:nvPr/>
        </p:nvSpPr>
        <p:spPr>
          <a:xfrm>
            <a:off x="9019706" y="6984215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array(1:12, dim = c(3, 4, 2))</a:t>
            </a:r>
            <a:endParaRPr lang="en-US" sz="150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0"/>
            <a:ext cx="14630400" cy="8541663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405535" y="326834"/>
            <a:ext cx="3920133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827"/>
              </a:lnSpc>
            </a:pPr>
            <a:r>
              <a:rPr lang="en-US" sz="3063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 數據處理利器：dplyr</a:t>
            </a:r>
            <a:endParaRPr lang="en-US" sz="3063" dirty="0"/>
          </a:p>
        </p:txBody>
      </p:sp>
      <p:sp>
        <p:nvSpPr>
          <p:cNvPr id="5" name="Text 3"/>
          <p:cNvSpPr/>
          <p:nvPr/>
        </p:nvSpPr>
        <p:spPr>
          <a:xfrm>
            <a:off x="405534" y="1046090"/>
            <a:ext cx="7388067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1. dplyr的優點: 簡潔直觀的數據操作語法、高效處理大規模數據、提供豐富的數據操作函數</a:t>
            </a:r>
            <a:endParaRPr lang="en-US" sz="1226" dirty="0"/>
          </a:p>
        </p:txBody>
      </p:sp>
      <p:sp>
        <p:nvSpPr>
          <p:cNvPr id="6" name="Text 4"/>
          <p:cNvSpPr/>
          <p:nvPr/>
        </p:nvSpPr>
        <p:spPr>
          <a:xfrm>
            <a:off x="405534" y="1469714"/>
            <a:ext cx="7388067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2. 安裝和加載 dplyr</a:t>
            </a:r>
            <a:endParaRPr lang="en-US" sz="1226" dirty="0"/>
          </a:p>
        </p:txBody>
      </p:sp>
      <p:sp>
        <p:nvSpPr>
          <p:cNvPr id="7" name="Shape 5"/>
          <p:cNvSpPr/>
          <p:nvPr/>
        </p:nvSpPr>
        <p:spPr>
          <a:xfrm>
            <a:off x="405534" y="1893332"/>
            <a:ext cx="7388067" cy="730568"/>
          </a:xfrm>
          <a:prstGeom prst="roundRect">
            <a:avLst>
              <a:gd name="adj" fmla="val 95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" name="Shape 6"/>
          <p:cNvSpPr/>
          <p:nvPr/>
        </p:nvSpPr>
        <p:spPr>
          <a:xfrm>
            <a:off x="397788" y="1893332"/>
            <a:ext cx="7403544" cy="730568"/>
          </a:xfrm>
          <a:prstGeom prst="roundRect">
            <a:avLst>
              <a:gd name="adj" fmla="val 3194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9" name="Text 7"/>
          <p:cNvSpPr/>
          <p:nvPr/>
        </p:nvSpPr>
        <p:spPr>
          <a:xfrm>
            <a:off x="553292" y="2009897"/>
            <a:ext cx="7092553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if(!require('dplyr')) {install.packages('dplyr')}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library(dplyr)</a:t>
            </a:r>
            <a:endParaRPr lang="en-US" sz="1226" dirty="0"/>
          </a:p>
        </p:txBody>
      </p:sp>
      <p:sp>
        <p:nvSpPr>
          <p:cNvPr id="10" name="Text 8"/>
          <p:cNvSpPr/>
          <p:nvPr/>
        </p:nvSpPr>
        <p:spPr>
          <a:xfrm>
            <a:off x="405534" y="2798809"/>
            <a:ext cx="7388067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 dplyr 的核心函數</a:t>
            </a:r>
            <a:endParaRPr lang="en-US" sz="1226" dirty="0"/>
          </a:p>
        </p:txBody>
      </p:sp>
      <p:sp>
        <p:nvSpPr>
          <p:cNvPr id="11" name="Shape 9"/>
          <p:cNvSpPr/>
          <p:nvPr/>
        </p:nvSpPr>
        <p:spPr>
          <a:xfrm>
            <a:off x="405534" y="3222435"/>
            <a:ext cx="7388067" cy="4367093"/>
          </a:xfrm>
          <a:prstGeom prst="roundRect">
            <a:avLst>
              <a:gd name="adj" fmla="val 160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2" name="Shape 10"/>
          <p:cNvSpPr/>
          <p:nvPr/>
        </p:nvSpPr>
        <p:spPr>
          <a:xfrm>
            <a:off x="413154" y="3230055"/>
            <a:ext cx="7372827" cy="43518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1"/>
          <p:cNvSpPr/>
          <p:nvPr/>
        </p:nvSpPr>
        <p:spPr>
          <a:xfrm>
            <a:off x="568644" y="3330898"/>
            <a:ext cx="3371612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3.1. 篩選數據：filter() 按條件篩選數據行。</a:t>
            </a:r>
            <a:endParaRPr lang="en-US" sz="1226" dirty="0"/>
          </a:p>
        </p:txBody>
      </p:sp>
      <p:sp>
        <p:nvSpPr>
          <p:cNvPr id="14" name="Shape 12"/>
          <p:cNvSpPr/>
          <p:nvPr/>
        </p:nvSpPr>
        <p:spPr>
          <a:xfrm>
            <a:off x="568644" y="3672841"/>
            <a:ext cx="3371612" cy="730568"/>
          </a:xfrm>
          <a:prstGeom prst="roundRect">
            <a:avLst>
              <a:gd name="adj" fmla="val 95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5" name="Shape 13"/>
          <p:cNvSpPr/>
          <p:nvPr/>
        </p:nvSpPr>
        <p:spPr>
          <a:xfrm>
            <a:off x="560910" y="3672841"/>
            <a:ext cx="3387091" cy="730568"/>
          </a:xfrm>
          <a:prstGeom prst="roundRect">
            <a:avLst>
              <a:gd name="adj" fmla="val 3194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6" name="Text 14"/>
          <p:cNvSpPr/>
          <p:nvPr/>
        </p:nvSpPr>
        <p:spPr>
          <a:xfrm>
            <a:off x="568643" y="3728444"/>
            <a:ext cx="3519373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篩選出 Age 大於 25 的行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df_filtered &lt;- df %&gt;% filter(Age &gt; 25)</a:t>
            </a:r>
            <a:endParaRPr lang="en-US" sz="1226" dirty="0"/>
          </a:p>
        </p:txBody>
      </p:sp>
      <p:sp>
        <p:nvSpPr>
          <p:cNvPr id="17" name="Text 15"/>
          <p:cNvSpPr/>
          <p:nvPr/>
        </p:nvSpPr>
        <p:spPr>
          <a:xfrm>
            <a:off x="568644" y="4496639"/>
            <a:ext cx="3371612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3.2. 選擇列：select() 選擇數據框中的特定列。</a:t>
            </a:r>
            <a:endParaRPr lang="en-US" sz="1226" dirty="0"/>
          </a:p>
        </p:txBody>
      </p:sp>
      <p:sp>
        <p:nvSpPr>
          <p:cNvPr id="18" name="Shape 16"/>
          <p:cNvSpPr/>
          <p:nvPr/>
        </p:nvSpPr>
        <p:spPr>
          <a:xfrm>
            <a:off x="568644" y="4838581"/>
            <a:ext cx="3371612" cy="730568"/>
          </a:xfrm>
          <a:prstGeom prst="roundRect">
            <a:avLst>
              <a:gd name="adj" fmla="val 95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9" name="Shape 17"/>
          <p:cNvSpPr/>
          <p:nvPr/>
        </p:nvSpPr>
        <p:spPr>
          <a:xfrm>
            <a:off x="560910" y="4838581"/>
            <a:ext cx="3387091" cy="847124"/>
          </a:xfrm>
          <a:prstGeom prst="roundRect">
            <a:avLst>
              <a:gd name="adj" fmla="val 3194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0" name="Text 18"/>
          <p:cNvSpPr/>
          <p:nvPr/>
        </p:nvSpPr>
        <p:spPr>
          <a:xfrm>
            <a:off x="568643" y="4834479"/>
            <a:ext cx="3386977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選擇 Name 和 Score 列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df_selected &lt;- df %&gt;% select(Name, Score)</a:t>
            </a:r>
            <a:endParaRPr lang="en-US" sz="1226" dirty="0"/>
          </a:p>
        </p:txBody>
      </p:sp>
      <p:sp>
        <p:nvSpPr>
          <p:cNvPr id="21" name="Text 19"/>
          <p:cNvSpPr/>
          <p:nvPr/>
        </p:nvSpPr>
        <p:spPr>
          <a:xfrm>
            <a:off x="568644" y="5662376"/>
            <a:ext cx="3371612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3.3. 新增或變更列：mutate() 創建或修改數據框中的列。</a:t>
            </a:r>
            <a:endParaRPr lang="en-US" sz="1226" dirty="0"/>
          </a:p>
        </p:txBody>
      </p:sp>
      <p:sp>
        <p:nvSpPr>
          <p:cNvPr id="22" name="Shape 20"/>
          <p:cNvSpPr/>
          <p:nvPr/>
        </p:nvSpPr>
        <p:spPr>
          <a:xfrm>
            <a:off x="568644" y="6253051"/>
            <a:ext cx="3371612" cy="1228011"/>
          </a:xfrm>
          <a:prstGeom prst="roundRect">
            <a:avLst>
              <a:gd name="adj" fmla="val 5700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3" name="Shape 21"/>
          <p:cNvSpPr/>
          <p:nvPr/>
        </p:nvSpPr>
        <p:spPr>
          <a:xfrm>
            <a:off x="560910" y="6253051"/>
            <a:ext cx="3387091" cy="1228011"/>
          </a:xfrm>
          <a:prstGeom prst="roundRect">
            <a:avLst>
              <a:gd name="adj" fmla="val 1900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4" name="Text 22"/>
          <p:cNvSpPr/>
          <p:nvPr/>
        </p:nvSpPr>
        <p:spPr>
          <a:xfrm>
            <a:off x="716400" y="6348574"/>
            <a:ext cx="3076099" cy="994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增加一個新列 Passed，表示 Score 是否大於 80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df_mutated &lt;- df %&gt;% mutate(Passed = Score &gt; 80)</a:t>
            </a:r>
            <a:endParaRPr lang="en-US" sz="1226" dirty="0"/>
          </a:p>
        </p:txBody>
      </p:sp>
      <p:sp>
        <p:nvSpPr>
          <p:cNvPr id="25" name="Text 23"/>
          <p:cNvSpPr/>
          <p:nvPr/>
        </p:nvSpPr>
        <p:spPr>
          <a:xfrm>
            <a:off x="4258868" y="3330895"/>
            <a:ext cx="3371612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3.4. 匯總數據：summarize() 根據數據計算摘要統計量。</a:t>
            </a:r>
            <a:endParaRPr lang="en-US" sz="1226" dirty="0"/>
          </a:p>
        </p:txBody>
      </p:sp>
      <p:sp>
        <p:nvSpPr>
          <p:cNvPr id="26" name="Shape 24"/>
          <p:cNvSpPr/>
          <p:nvPr/>
        </p:nvSpPr>
        <p:spPr>
          <a:xfrm>
            <a:off x="4258868" y="3921570"/>
            <a:ext cx="3371612" cy="1228011"/>
          </a:xfrm>
          <a:prstGeom prst="roundRect">
            <a:avLst>
              <a:gd name="adj" fmla="val 5700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7" name="Shape 25"/>
          <p:cNvSpPr/>
          <p:nvPr/>
        </p:nvSpPr>
        <p:spPr>
          <a:xfrm>
            <a:off x="4251135" y="3921570"/>
            <a:ext cx="3387091" cy="1228011"/>
          </a:xfrm>
          <a:prstGeom prst="roundRect">
            <a:avLst>
              <a:gd name="adj" fmla="val 1900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26"/>
          <p:cNvSpPr/>
          <p:nvPr/>
        </p:nvSpPr>
        <p:spPr>
          <a:xfrm>
            <a:off x="4406629" y="3961450"/>
            <a:ext cx="3076099" cy="994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計算 Score 的平均值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df_summarized &lt;- df %&gt;% summarize(Avg_Score = mean(Score, na.rm = TRUE))</a:t>
            </a:r>
            <a:endParaRPr lang="en-US" sz="1226" dirty="0"/>
          </a:p>
        </p:txBody>
      </p:sp>
      <p:sp>
        <p:nvSpPr>
          <p:cNvPr id="29" name="Text 27"/>
          <p:cNvSpPr/>
          <p:nvPr/>
        </p:nvSpPr>
        <p:spPr>
          <a:xfrm>
            <a:off x="4258868" y="5242800"/>
            <a:ext cx="3371612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3.5. 排序數據：arrange() 對數據框按特定列進行排序。</a:t>
            </a:r>
            <a:endParaRPr lang="en-US" sz="1226" dirty="0"/>
          </a:p>
        </p:txBody>
      </p:sp>
      <p:sp>
        <p:nvSpPr>
          <p:cNvPr id="30" name="Shape 28"/>
          <p:cNvSpPr/>
          <p:nvPr/>
        </p:nvSpPr>
        <p:spPr>
          <a:xfrm>
            <a:off x="4258868" y="5833467"/>
            <a:ext cx="3371612" cy="730568"/>
          </a:xfrm>
          <a:prstGeom prst="roundRect">
            <a:avLst>
              <a:gd name="adj" fmla="val 95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1" name="Shape 29"/>
          <p:cNvSpPr/>
          <p:nvPr/>
        </p:nvSpPr>
        <p:spPr>
          <a:xfrm>
            <a:off x="4251135" y="5833466"/>
            <a:ext cx="3387091" cy="1115973"/>
          </a:xfrm>
          <a:prstGeom prst="roundRect">
            <a:avLst>
              <a:gd name="adj" fmla="val 3194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2" name="Text 30"/>
          <p:cNvSpPr/>
          <p:nvPr/>
        </p:nvSpPr>
        <p:spPr>
          <a:xfrm>
            <a:off x="4406629" y="5950031"/>
            <a:ext cx="3076099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按 Age 升序排序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df_arranged &lt;- df %&gt;% arrange(Age)</a:t>
            </a:r>
            <a:endParaRPr lang="en-US" sz="1226" dirty="0"/>
          </a:p>
        </p:txBody>
      </p:sp>
      <p:sp>
        <p:nvSpPr>
          <p:cNvPr id="33" name="Text 31"/>
          <p:cNvSpPr/>
          <p:nvPr/>
        </p:nvSpPr>
        <p:spPr>
          <a:xfrm>
            <a:off x="405534" y="7764429"/>
            <a:ext cx="7388067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transformation with dplyr :: Cheatsheet</a:t>
            </a:r>
            <a:endParaRPr lang="en-US" sz="1226" dirty="0"/>
          </a:p>
        </p:txBody>
      </p: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5AFE57C7-99B9-4ACA-CAC5-528B48402730}"/>
              </a:ext>
            </a:extLst>
          </p:cNvPr>
          <p:cNvGrpSpPr/>
          <p:nvPr/>
        </p:nvGrpSpPr>
        <p:grpSpPr>
          <a:xfrm>
            <a:off x="8384963" y="1469714"/>
            <a:ext cx="9532739" cy="5658089"/>
            <a:chOff x="8925641" y="1558059"/>
            <a:chExt cx="9532739" cy="5658089"/>
          </a:xfrm>
        </p:grpSpPr>
        <p:sp>
          <p:nvSpPr>
            <p:cNvPr id="40" name="Text 3">
              <a:extLst>
                <a:ext uri="{FF2B5EF4-FFF2-40B4-BE49-F238E27FC236}">
                  <a16:creationId xmlns:a16="http://schemas.microsoft.com/office/drawing/2014/main" id="{FCC40576-962E-DDC2-2EFD-3F0873FF5A1E}"/>
                </a:ext>
              </a:extLst>
            </p:cNvPr>
            <p:cNvSpPr/>
            <p:nvPr/>
          </p:nvSpPr>
          <p:spPr>
            <a:xfrm>
              <a:off x="8935642" y="1558059"/>
              <a:ext cx="9522738" cy="320755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527"/>
                </a:lnSpc>
              </a:pPr>
              <a:r>
                <a:rPr lang="en-US" sz="1230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4. 綜合示例   將上述函數結合使用進行數據處理。</a:t>
              </a:r>
              <a:endParaRPr lang="en-US" sz="1230" dirty="0"/>
            </a:p>
          </p:txBody>
        </p:sp>
        <p:sp>
          <p:nvSpPr>
            <p:cNvPr id="41" name="Shape 4">
              <a:extLst>
                <a:ext uri="{FF2B5EF4-FFF2-40B4-BE49-F238E27FC236}">
                  <a16:creationId xmlns:a16="http://schemas.microsoft.com/office/drawing/2014/main" id="{95C6D1C9-0525-8CAB-B661-ED1562EF92A3}"/>
                </a:ext>
              </a:extLst>
            </p:cNvPr>
            <p:cNvSpPr/>
            <p:nvPr/>
          </p:nvSpPr>
          <p:spPr>
            <a:xfrm>
              <a:off x="8935642" y="2104319"/>
              <a:ext cx="5564913" cy="5111829"/>
            </a:xfrm>
            <a:prstGeom prst="roundRect">
              <a:avLst>
                <a:gd name="adj" fmla="val 1765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2" name="Shape 5">
              <a:extLst>
                <a:ext uri="{FF2B5EF4-FFF2-40B4-BE49-F238E27FC236}">
                  <a16:creationId xmlns:a16="http://schemas.microsoft.com/office/drawing/2014/main" id="{95D1E1C4-0FDE-0397-3311-2CB84034E8DD}"/>
                </a:ext>
              </a:extLst>
            </p:cNvPr>
            <p:cNvSpPr/>
            <p:nvPr/>
          </p:nvSpPr>
          <p:spPr>
            <a:xfrm>
              <a:off x="8925641" y="2104319"/>
              <a:ext cx="5559562" cy="5111829"/>
            </a:xfrm>
            <a:prstGeom prst="roundRect">
              <a:avLst>
                <a:gd name="adj" fmla="val 588"/>
              </a:avLst>
            </a:prstGeom>
            <a:solidFill>
              <a:schemeClr val="accent3">
                <a:lumMod val="40000"/>
                <a:lumOff val="60000"/>
              </a:scheme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3" name="Text 6">
              <a:extLst>
                <a:ext uri="{FF2B5EF4-FFF2-40B4-BE49-F238E27FC236}">
                  <a16:creationId xmlns:a16="http://schemas.microsoft.com/office/drawing/2014/main" id="{2E2F1196-E1DD-435D-2097-9A02B338D75A}"/>
                </a:ext>
              </a:extLst>
            </p:cNvPr>
            <p:cNvSpPr/>
            <p:nvPr/>
          </p:nvSpPr>
          <p:spPr>
            <a:xfrm>
              <a:off x="9126023" y="2254571"/>
              <a:ext cx="5211418" cy="481131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527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讀取數據
df &lt;- data.frame(
  Name = c("John", "Jane", "Doe"),
  Age = c(23, 25, 28),
  Score = c(85, 90, 88)
)
# 數據處理示例
df_result &lt;- df %&gt;%
  filter(Age &gt; 24) %&gt;
  select(Name, Score) %&gt;
  mutate(Passed = Score &gt; 80) %&gt;
  summarize(Avg_Score = mean(Score, na.rm = TRUE)) %&gt;
  arrange(desc(Avg_Score))
</a:t>
              </a:r>
              <a:endParaRPr lang="en-US" sz="1230" dirty="0"/>
            </a:p>
          </p:txBody>
        </p:sp>
      </p:grpSp>
    </p:spTree>
    <p:extLst>
      <p:ext uri="{BB962C8B-B14F-4D97-AF65-F5344CB8AC3E}">
        <p14:creationId xmlns:p14="http://schemas.microsoft.com/office/powerpoint/2010/main" val="3627801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7"/>
            <a:ext cx="14630400" cy="8561189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466487" y="427680"/>
            <a:ext cx="4677132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827"/>
              </a:lnSpc>
            </a:pPr>
            <a:r>
              <a:rPr lang="en-US" sz="3063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 數據可視化利器：ggplot2</a:t>
            </a:r>
            <a:endParaRPr lang="en-US" sz="3063" dirty="0"/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FF08C2D2-1DF6-DD29-AF94-E8D40B3AF506}"/>
              </a:ext>
            </a:extLst>
          </p:cNvPr>
          <p:cNvGrpSpPr/>
          <p:nvPr/>
        </p:nvGrpSpPr>
        <p:grpSpPr>
          <a:xfrm>
            <a:off x="458748" y="1224683"/>
            <a:ext cx="8356477" cy="6908841"/>
            <a:chOff x="458748" y="1224683"/>
            <a:chExt cx="7395813" cy="6908841"/>
          </a:xfrm>
        </p:grpSpPr>
        <p:sp>
          <p:nvSpPr>
            <p:cNvPr id="5" name="Text 3"/>
            <p:cNvSpPr/>
            <p:nvPr/>
          </p:nvSpPr>
          <p:spPr>
            <a:xfrm>
              <a:off x="466494" y="1224683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1. ggplot2的優點: 強大的資料可視化能力、基於圖層的繪圖語法、豐富的自定義選項</a:t>
              </a:r>
              <a:endParaRPr lang="en-US" sz="1226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466494" y="1648307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2. 安裝和載入ggplot2</a:t>
              </a:r>
              <a:endParaRPr lang="en-US" sz="1226" dirty="0"/>
            </a:p>
          </p:txBody>
        </p:sp>
        <p:sp>
          <p:nvSpPr>
            <p:cNvPr id="7" name="Shape 5"/>
            <p:cNvSpPr/>
            <p:nvPr/>
          </p:nvSpPr>
          <p:spPr>
            <a:xfrm>
              <a:off x="466494" y="2071927"/>
              <a:ext cx="7388067" cy="730568"/>
            </a:xfrm>
            <a:prstGeom prst="roundRect">
              <a:avLst>
                <a:gd name="adj" fmla="val 9581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8" name="Shape 6"/>
            <p:cNvSpPr/>
            <p:nvPr/>
          </p:nvSpPr>
          <p:spPr>
            <a:xfrm>
              <a:off x="458748" y="2071927"/>
              <a:ext cx="7232692" cy="730568"/>
            </a:xfrm>
            <a:prstGeom prst="roundRect">
              <a:avLst>
                <a:gd name="adj" fmla="val 3194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9" name="Text 7"/>
            <p:cNvSpPr/>
            <p:nvPr/>
          </p:nvSpPr>
          <p:spPr>
            <a:xfrm>
              <a:off x="614252" y="2188491"/>
              <a:ext cx="7092553" cy="497442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if(!require('ggplot2')) { install.packages('ggplot2') }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library(ggplot2)</a:t>
              </a:r>
              <a:endParaRPr lang="en-US" sz="1226" dirty="0"/>
            </a:p>
          </p:txBody>
        </p:sp>
        <p:sp>
          <p:nvSpPr>
            <p:cNvPr id="10" name="Text 8"/>
            <p:cNvSpPr/>
            <p:nvPr/>
          </p:nvSpPr>
          <p:spPr>
            <a:xfrm>
              <a:off x="466494" y="2977402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3. ggplot2 核心概念</a:t>
              </a:r>
              <a:endParaRPr lang="en-US" sz="1226" dirty="0"/>
            </a:p>
          </p:txBody>
        </p:sp>
        <p:sp>
          <p:nvSpPr>
            <p:cNvPr id="11" name="Shape 9"/>
            <p:cNvSpPr/>
            <p:nvPr/>
          </p:nvSpPr>
          <p:spPr>
            <a:xfrm>
              <a:off x="466494" y="3401029"/>
              <a:ext cx="7388067" cy="3885247"/>
            </a:xfrm>
            <a:prstGeom prst="roundRect">
              <a:avLst>
                <a:gd name="adj" fmla="val 1802"/>
              </a:avLst>
            </a:prstGeom>
            <a:noFill/>
            <a:ln w="7620">
              <a:solidFill>
                <a:srgbClr val="000000">
                  <a:alpha val="8000"/>
                </a:srgbClr>
              </a:solidFill>
              <a:prstDash val="solid"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Shape 10"/>
            <p:cNvSpPr/>
            <p:nvPr/>
          </p:nvSpPr>
          <p:spPr>
            <a:xfrm>
              <a:off x="474114" y="3408641"/>
              <a:ext cx="7372827" cy="3870008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Text 11"/>
            <p:cNvSpPr/>
            <p:nvPr/>
          </p:nvSpPr>
          <p:spPr>
            <a:xfrm>
              <a:off x="629604" y="3509492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3.1. 基本語法</a:t>
              </a:r>
              <a:endParaRPr lang="en-US" sz="1226" dirty="0"/>
            </a:p>
          </p:txBody>
        </p:sp>
        <p:sp>
          <p:nvSpPr>
            <p:cNvPr id="14" name="Text 12"/>
            <p:cNvSpPr/>
            <p:nvPr/>
          </p:nvSpPr>
          <p:spPr>
            <a:xfrm>
              <a:off x="629604" y="3851439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使用 ggplot() 函數和幾何物件函數創建圖形。</a:t>
              </a:r>
              <a:endParaRPr lang="en-US" sz="1226" dirty="0"/>
            </a:p>
          </p:txBody>
        </p:sp>
        <p:sp>
          <p:nvSpPr>
            <p:cNvPr id="15" name="Shape 13"/>
            <p:cNvSpPr/>
            <p:nvPr/>
          </p:nvSpPr>
          <p:spPr>
            <a:xfrm>
              <a:off x="629604" y="4193389"/>
              <a:ext cx="3371612" cy="979289"/>
            </a:xfrm>
            <a:prstGeom prst="roundRect">
              <a:avLst>
                <a:gd name="adj" fmla="val 7147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6" name="Shape 14"/>
            <p:cNvSpPr/>
            <p:nvPr/>
          </p:nvSpPr>
          <p:spPr>
            <a:xfrm>
              <a:off x="621870" y="4193389"/>
              <a:ext cx="3387091" cy="979289"/>
            </a:xfrm>
            <a:prstGeom prst="roundRect">
              <a:avLst>
                <a:gd name="adj" fmla="val 2382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" name="Text 15"/>
            <p:cNvSpPr/>
            <p:nvPr/>
          </p:nvSpPr>
          <p:spPr>
            <a:xfrm>
              <a:off x="614124" y="4309945"/>
              <a:ext cx="3394837" cy="746164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創建一個基本散點圖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ggplot(data, aes(x = x_col, y = y_col))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geom_point()</a:t>
              </a:r>
              <a:endParaRPr lang="en-US" sz="1226" dirty="0"/>
            </a:p>
          </p:txBody>
        </p:sp>
        <p:sp>
          <p:nvSpPr>
            <p:cNvPr id="18" name="Text 16"/>
            <p:cNvSpPr/>
            <p:nvPr/>
          </p:nvSpPr>
          <p:spPr>
            <a:xfrm>
              <a:off x="629604" y="5265903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3.2. 添加圖層</a:t>
              </a:r>
              <a:endParaRPr lang="en-US" sz="1226" dirty="0"/>
            </a:p>
          </p:txBody>
        </p:sp>
        <p:sp>
          <p:nvSpPr>
            <p:cNvPr id="19" name="Text 17"/>
            <p:cNvSpPr/>
            <p:nvPr/>
          </p:nvSpPr>
          <p:spPr>
            <a:xfrm>
              <a:off x="629604" y="5607850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可以通過添加多個圖層來豐富圖形的內容。</a:t>
              </a:r>
              <a:endParaRPr lang="en-US" sz="1226" dirty="0"/>
            </a:p>
          </p:txBody>
        </p:sp>
        <p:sp>
          <p:nvSpPr>
            <p:cNvPr id="20" name="Shape 18"/>
            <p:cNvSpPr/>
            <p:nvPr/>
          </p:nvSpPr>
          <p:spPr>
            <a:xfrm>
              <a:off x="629604" y="5949799"/>
              <a:ext cx="3371612" cy="1228011"/>
            </a:xfrm>
            <a:prstGeom prst="roundRect">
              <a:avLst>
                <a:gd name="adj" fmla="val 5700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1" name="Shape 19"/>
            <p:cNvSpPr/>
            <p:nvPr/>
          </p:nvSpPr>
          <p:spPr>
            <a:xfrm>
              <a:off x="621870" y="5949799"/>
              <a:ext cx="3387091" cy="1228011"/>
            </a:xfrm>
            <a:prstGeom prst="roundRect">
              <a:avLst>
                <a:gd name="adj" fmla="val 1900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2" name="Text 20"/>
            <p:cNvSpPr/>
            <p:nvPr/>
          </p:nvSpPr>
          <p:spPr>
            <a:xfrm>
              <a:off x="777366" y="6066354"/>
              <a:ext cx="3526984" cy="99488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添加回歸線和誤差帶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ggplot(data, aes(x = x_col, y = y_col))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geom_point()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geom_smooth(method = "lm", se = TRUE)</a:t>
              </a:r>
              <a:endParaRPr lang="en-US" sz="1226" dirty="0"/>
            </a:p>
          </p:txBody>
        </p:sp>
        <p:sp>
          <p:nvSpPr>
            <p:cNvPr id="23" name="Text 21"/>
            <p:cNvSpPr/>
            <p:nvPr/>
          </p:nvSpPr>
          <p:spPr>
            <a:xfrm>
              <a:off x="4319828" y="3509492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3.3. 自定義外觀</a:t>
              </a:r>
              <a:endParaRPr lang="en-US" sz="1226" dirty="0"/>
            </a:p>
          </p:txBody>
        </p:sp>
        <p:sp>
          <p:nvSpPr>
            <p:cNvPr id="24" name="Text 22"/>
            <p:cNvSpPr/>
            <p:nvPr/>
          </p:nvSpPr>
          <p:spPr>
            <a:xfrm>
              <a:off x="4319828" y="3851439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使用 theme() 函數自定義圖形的外觀。</a:t>
              </a:r>
              <a:endParaRPr lang="en-US" sz="1226" dirty="0"/>
            </a:p>
          </p:txBody>
        </p:sp>
        <p:sp>
          <p:nvSpPr>
            <p:cNvPr id="25" name="Shape 23"/>
            <p:cNvSpPr/>
            <p:nvPr/>
          </p:nvSpPr>
          <p:spPr>
            <a:xfrm>
              <a:off x="4319828" y="4193383"/>
              <a:ext cx="3371612" cy="2720340"/>
            </a:xfrm>
            <a:prstGeom prst="roundRect">
              <a:avLst>
                <a:gd name="adj" fmla="val 2573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6" name="Shape 24"/>
            <p:cNvSpPr/>
            <p:nvPr/>
          </p:nvSpPr>
          <p:spPr>
            <a:xfrm>
              <a:off x="4304349" y="4193383"/>
              <a:ext cx="3394838" cy="2720340"/>
            </a:xfrm>
            <a:prstGeom prst="roundRect">
              <a:avLst>
                <a:gd name="adj" fmla="val 858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7" name="Text 25"/>
            <p:cNvSpPr/>
            <p:nvPr/>
          </p:nvSpPr>
          <p:spPr>
            <a:xfrm>
              <a:off x="4304349" y="4309943"/>
              <a:ext cx="3387091" cy="248721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自定義圖形主題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ggplot(data, aes(x = x_col, y = y_col))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geom_point()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theme_minimal()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theme(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plot.title = element_text(size = 20, face = "bold"),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axis.title = element_text(size = 16),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axis.text = element_text(size = 14)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)</a:t>
              </a:r>
              <a:endParaRPr lang="en-US" sz="1226" dirty="0"/>
            </a:p>
          </p:txBody>
        </p:sp>
        <p:sp>
          <p:nvSpPr>
            <p:cNvPr id="28" name="Text 26"/>
            <p:cNvSpPr/>
            <p:nvPr/>
          </p:nvSpPr>
          <p:spPr>
            <a:xfrm>
              <a:off x="466494" y="7461177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u="sng" dirty="0">
                  <a:solidFill>
                    <a:srgbClr val="835E54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Introduction to ggplot2</a:t>
              </a:r>
              <a:endParaRPr lang="en-US" sz="1226" dirty="0"/>
            </a:p>
          </p:txBody>
        </p:sp>
        <p:sp>
          <p:nvSpPr>
            <p:cNvPr id="29" name="Text 27"/>
            <p:cNvSpPr/>
            <p:nvPr/>
          </p:nvSpPr>
          <p:spPr>
            <a:xfrm>
              <a:off x="466494" y="7884801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u="sng" dirty="0">
                  <a:solidFill>
                    <a:srgbClr val="835E54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Data visualization with ggplot2 :: Cheat Sheet</a:t>
              </a:r>
              <a:endParaRPr lang="en-US" sz="1226" dirty="0"/>
            </a:p>
          </p:txBody>
        </p:sp>
      </p:grp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D92A8EA9-81A7-EF93-71F8-D489B60AC139}"/>
              </a:ext>
            </a:extLst>
          </p:cNvPr>
          <p:cNvGrpSpPr/>
          <p:nvPr/>
        </p:nvGrpSpPr>
        <p:grpSpPr>
          <a:xfrm>
            <a:off x="9183957" y="1320412"/>
            <a:ext cx="7973849" cy="5534501"/>
            <a:chOff x="3324114" y="1320412"/>
            <a:chExt cx="7973849" cy="5534501"/>
          </a:xfrm>
        </p:grpSpPr>
        <p:sp>
          <p:nvSpPr>
            <p:cNvPr id="35" name="Text 3">
              <a:extLst>
                <a:ext uri="{FF2B5EF4-FFF2-40B4-BE49-F238E27FC236}">
                  <a16:creationId xmlns:a16="http://schemas.microsoft.com/office/drawing/2014/main" id="{4BD49C4C-6486-97EF-04C1-8C52978D84BE}"/>
                </a:ext>
              </a:extLst>
            </p:cNvPr>
            <p:cNvSpPr/>
            <p:nvPr/>
          </p:nvSpPr>
          <p:spPr>
            <a:xfrm>
              <a:off x="3332443" y="1320412"/>
              <a:ext cx="7965520" cy="26812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113"/>
                </a:lnSpc>
              </a:pPr>
              <a:r>
                <a:rPr lang="en-US" sz="1320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4. 綜合示例  使用 ggplot2 的多個功能繪製複雜圖形。</a:t>
              </a:r>
              <a:endParaRPr lang="en-US" sz="1320" dirty="0"/>
            </a:p>
          </p:txBody>
        </p:sp>
        <p:sp>
          <p:nvSpPr>
            <p:cNvPr id="36" name="Shape 4">
              <a:extLst>
                <a:ext uri="{FF2B5EF4-FFF2-40B4-BE49-F238E27FC236}">
                  <a16:creationId xmlns:a16="http://schemas.microsoft.com/office/drawing/2014/main" id="{CF78C239-450F-9292-C950-A031372AABA9}"/>
                </a:ext>
              </a:extLst>
            </p:cNvPr>
            <p:cNvSpPr/>
            <p:nvPr/>
          </p:nvSpPr>
          <p:spPr>
            <a:xfrm>
              <a:off x="3332443" y="1777134"/>
              <a:ext cx="5163794" cy="5077779"/>
            </a:xfrm>
            <a:prstGeom prst="roundRect">
              <a:avLst>
                <a:gd name="adj" fmla="val 1486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7" name="Shape 5">
              <a:extLst>
                <a:ext uri="{FF2B5EF4-FFF2-40B4-BE49-F238E27FC236}">
                  <a16:creationId xmlns:a16="http://schemas.microsoft.com/office/drawing/2014/main" id="{EC9D8D64-F043-1C1A-51DE-8B9208FD7A81}"/>
                </a:ext>
              </a:extLst>
            </p:cNvPr>
            <p:cNvSpPr/>
            <p:nvPr/>
          </p:nvSpPr>
          <p:spPr>
            <a:xfrm>
              <a:off x="3324114" y="1777134"/>
              <a:ext cx="5172123" cy="5077779"/>
            </a:xfrm>
            <a:prstGeom prst="roundRect">
              <a:avLst>
                <a:gd name="adj" fmla="val 495"/>
              </a:avLst>
            </a:prstGeom>
            <a:solidFill>
              <a:schemeClr val="accent3">
                <a:lumMod val="40000"/>
                <a:lumOff val="60000"/>
              </a:scheme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8" name="Text 6">
              <a:extLst>
                <a:ext uri="{FF2B5EF4-FFF2-40B4-BE49-F238E27FC236}">
                  <a16:creationId xmlns:a16="http://schemas.microsoft.com/office/drawing/2014/main" id="{1E6DCEA0-25CD-5A55-7FF8-E0EACE3D4B09}"/>
                </a:ext>
              </a:extLst>
            </p:cNvPr>
            <p:cNvSpPr/>
            <p:nvPr/>
          </p:nvSpPr>
          <p:spPr>
            <a:xfrm>
              <a:off x="3491747" y="1902865"/>
              <a:ext cx="5278810" cy="4826319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讀取資料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data &lt;- data.frame(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x_col = rnorm(100),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y_col = rnorm(100),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group = sample(letters[1:3], 100, replace = TRUE)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)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綜合示例：散點圖、回歸線、自定義主題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ggplot(data, aes(x = x_col, y = y_col, color = group))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geom_point()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geom_smooth(method = "lm", se = TRUE)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ggtitle("Scatter Plot with Regression Line")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theme_bw()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theme(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plot.title = element_text(size = 20, face = "bold"),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axis.title = element_text(size = 16),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axis.text = element_text(size = 14)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)</a:t>
              </a:r>
              <a:endParaRPr lang="en-US" sz="1230" dirty="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7"/>
            <a:ext cx="14630400" cy="8230315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802621" y="522454"/>
            <a:ext cx="5714167" cy="5937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674"/>
              </a:lnSpc>
            </a:pPr>
            <a:r>
              <a:rPr lang="en-US" sz="374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 數據可視化利器：ggplot2</a:t>
            </a:r>
            <a:endParaRPr lang="en-US" sz="3740" dirty="0"/>
          </a:p>
        </p:txBody>
      </p:sp>
      <p:sp>
        <p:nvSpPr>
          <p:cNvPr id="5" name="Text 3"/>
          <p:cNvSpPr/>
          <p:nvPr/>
        </p:nvSpPr>
        <p:spPr>
          <a:xfrm>
            <a:off x="2802619" y="1496142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5. 常用幾何物件</a:t>
            </a:r>
            <a:endParaRPr lang="en-US" sz="1496" dirty="0"/>
          </a:p>
        </p:txBody>
      </p:sp>
      <p:sp>
        <p:nvSpPr>
          <p:cNvPr id="6" name="Text 4"/>
          <p:cNvSpPr/>
          <p:nvPr/>
        </p:nvSpPr>
        <p:spPr>
          <a:xfrm>
            <a:off x="2802619" y="2013826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5.1. 散點圖：geom_point()</a:t>
            </a:r>
            <a:endParaRPr lang="en-US" sz="1496" dirty="0"/>
          </a:p>
        </p:txBody>
      </p:sp>
      <p:sp>
        <p:nvSpPr>
          <p:cNvPr id="7" name="Shape 5"/>
          <p:cNvSpPr/>
          <p:nvPr/>
        </p:nvSpPr>
        <p:spPr>
          <a:xfrm>
            <a:off x="2802619" y="2531510"/>
            <a:ext cx="9025177" cy="892730"/>
          </a:xfrm>
          <a:prstGeom prst="roundRect">
            <a:avLst>
              <a:gd name="adj" fmla="val 9578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" name="Shape 6"/>
          <p:cNvSpPr/>
          <p:nvPr/>
        </p:nvSpPr>
        <p:spPr>
          <a:xfrm>
            <a:off x="2793207" y="2531510"/>
            <a:ext cx="9043988" cy="892730"/>
          </a:xfrm>
          <a:prstGeom prst="roundRect">
            <a:avLst>
              <a:gd name="adj" fmla="val 319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9" name="Text 7"/>
          <p:cNvSpPr/>
          <p:nvPr/>
        </p:nvSpPr>
        <p:spPr>
          <a:xfrm>
            <a:off x="2983118" y="2673907"/>
            <a:ext cx="8664179" cy="6079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ggplot(data, aes(x = x_col, y = y_col)) +</a:t>
            </a:r>
            <a:endParaRPr lang="en-US" sz="1496" dirty="0"/>
          </a:p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geom_point()</a:t>
            </a:r>
            <a:endParaRPr lang="en-US" sz="1496" dirty="0"/>
          </a:p>
        </p:txBody>
      </p:sp>
      <p:sp>
        <p:nvSpPr>
          <p:cNvPr id="10" name="Text 8"/>
          <p:cNvSpPr/>
          <p:nvPr/>
        </p:nvSpPr>
        <p:spPr>
          <a:xfrm>
            <a:off x="2802619" y="3637957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5.2. 線圖：geom_line()</a:t>
            </a:r>
            <a:endParaRPr lang="en-US" sz="1496" dirty="0"/>
          </a:p>
        </p:txBody>
      </p:sp>
      <p:sp>
        <p:nvSpPr>
          <p:cNvPr id="11" name="Shape 9"/>
          <p:cNvSpPr/>
          <p:nvPr/>
        </p:nvSpPr>
        <p:spPr>
          <a:xfrm>
            <a:off x="2802619" y="4155640"/>
            <a:ext cx="9025177" cy="892730"/>
          </a:xfrm>
          <a:prstGeom prst="roundRect">
            <a:avLst>
              <a:gd name="adj" fmla="val 9578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2" name="Shape 10"/>
          <p:cNvSpPr/>
          <p:nvPr/>
        </p:nvSpPr>
        <p:spPr>
          <a:xfrm>
            <a:off x="2793207" y="4155640"/>
            <a:ext cx="9043988" cy="892730"/>
          </a:xfrm>
          <a:prstGeom prst="roundRect">
            <a:avLst>
              <a:gd name="adj" fmla="val 319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1"/>
          <p:cNvSpPr/>
          <p:nvPr/>
        </p:nvSpPr>
        <p:spPr>
          <a:xfrm>
            <a:off x="2983118" y="4298039"/>
            <a:ext cx="8664179" cy="6079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ggplot(data, aes(x = x_col, y = y_col)) +</a:t>
            </a:r>
            <a:endParaRPr lang="en-US" sz="1496" dirty="0"/>
          </a:p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geom_line()</a:t>
            </a:r>
            <a:endParaRPr lang="en-US" sz="1496" dirty="0"/>
          </a:p>
        </p:txBody>
      </p:sp>
      <p:sp>
        <p:nvSpPr>
          <p:cNvPr id="14" name="Text 12"/>
          <p:cNvSpPr/>
          <p:nvPr/>
        </p:nvSpPr>
        <p:spPr>
          <a:xfrm>
            <a:off x="2802619" y="5262088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5.3. 條形圖：geom_bar()</a:t>
            </a:r>
            <a:endParaRPr lang="en-US" sz="1496" dirty="0"/>
          </a:p>
        </p:txBody>
      </p:sp>
      <p:sp>
        <p:nvSpPr>
          <p:cNvPr id="15" name="Shape 13"/>
          <p:cNvSpPr/>
          <p:nvPr/>
        </p:nvSpPr>
        <p:spPr>
          <a:xfrm>
            <a:off x="2802619" y="5779773"/>
            <a:ext cx="9025177" cy="892730"/>
          </a:xfrm>
          <a:prstGeom prst="roundRect">
            <a:avLst>
              <a:gd name="adj" fmla="val 9578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6" name="Shape 14"/>
          <p:cNvSpPr/>
          <p:nvPr/>
        </p:nvSpPr>
        <p:spPr>
          <a:xfrm>
            <a:off x="2793207" y="5779773"/>
            <a:ext cx="9043988" cy="892730"/>
          </a:xfrm>
          <a:prstGeom prst="roundRect">
            <a:avLst>
              <a:gd name="adj" fmla="val 319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7" name="Text 15"/>
          <p:cNvSpPr/>
          <p:nvPr/>
        </p:nvSpPr>
        <p:spPr>
          <a:xfrm>
            <a:off x="2983118" y="5922171"/>
            <a:ext cx="8664179" cy="6079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ggplot(data, aes(x = factor_col, fill = factor_col)) +</a:t>
            </a:r>
            <a:endParaRPr lang="en-US" sz="1496" dirty="0"/>
          </a:p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geom_bar()</a:t>
            </a:r>
            <a:endParaRPr lang="en-US" sz="1496" dirty="0"/>
          </a:p>
        </p:txBody>
      </p:sp>
      <p:sp>
        <p:nvSpPr>
          <p:cNvPr id="18" name="Text 16"/>
          <p:cNvSpPr/>
          <p:nvPr/>
        </p:nvSpPr>
        <p:spPr>
          <a:xfrm>
            <a:off x="2802619" y="6886219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 to ggplot2</a:t>
            </a:r>
            <a:endParaRPr lang="en-US" sz="1496" dirty="0"/>
          </a:p>
        </p:txBody>
      </p:sp>
      <p:sp>
        <p:nvSpPr>
          <p:cNvPr id="19" name="Text 17"/>
          <p:cNvSpPr/>
          <p:nvPr/>
        </p:nvSpPr>
        <p:spPr>
          <a:xfrm>
            <a:off x="2802619" y="7403903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visualization with ggplot2 :: Cheat Sheet</a:t>
            </a: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​</a:t>
            </a:r>
            <a:endParaRPr lang="en-US" sz="149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111</TotalTime>
  <Words>3148</Words>
  <Application>Microsoft Office PowerPoint</Application>
  <PresentationFormat>自訂</PresentationFormat>
  <Paragraphs>281</Paragraphs>
  <Slides>19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4" baseType="lpstr">
      <vt:lpstr>Crimson Pro</vt:lpstr>
      <vt:lpstr>Arial</vt:lpstr>
      <vt:lpstr>Consolas</vt:lpstr>
      <vt:lpstr>Open Sans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Chia-Jung Chang</cp:lastModifiedBy>
  <cp:revision>42</cp:revision>
  <dcterms:created xsi:type="dcterms:W3CDTF">2024-05-19T18:36:12Z</dcterms:created>
  <dcterms:modified xsi:type="dcterms:W3CDTF">2024-05-20T01:42:10Z</dcterms:modified>
</cp:coreProperties>
</file>